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61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1175-1371-4412-979C-3C5611A3CA23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2057-35A4-4B9F-B143-E4EAF0875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1175-1371-4412-979C-3C5611A3CA23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2057-35A4-4B9F-B143-E4EAF0875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1175-1371-4412-979C-3C5611A3CA23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2057-35A4-4B9F-B143-E4EAF0875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1175-1371-4412-979C-3C5611A3CA23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2057-35A4-4B9F-B143-E4EAF0875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1175-1371-4412-979C-3C5611A3CA23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2057-35A4-4B9F-B143-E4EAF0875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1175-1371-4412-979C-3C5611A3CA23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2057-35A4-4B9F-B143-E4EAF0875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1175-1371-4412-979C-3C5611A3CA23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2057-35A4-4B9F-B143-E4EAF0875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1175-1371-4412-979C-3C5611A3CA23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2057-35A4-4B9F-B143-E4EAF0875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1175-1371-4412-979C-3C5611A3CA23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2057-35A4-4B9F-B143-E4EAF0875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1175-1371-4412-979C-3C5611A3CA23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2057-35A4-4B9F-B143-E4EAF0875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1175-1371-4412-979C-3C5611A3CA23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2057-35A4-4B9F-B143-E4EAF0875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31175-1371-4412-979C-3C5611A3CA23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82057-35A4-4B9F-B143-E4EAF0875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jpeg"/><Relationship Id="rId12" Type="http://schemas.openxmlformats.org/officeDocument/2006/relationships/image" Target="../media/image11.jpeg"/><Relationship Id="rId17" Type="http://schemas.openxmlformats.org/officeDocument/2006/relationships/image" Target="../media/image27.png"/><Relationship Id="rId2" Type="http://schemas.openxmlformats.org/officeDocument/2006/relationships/audio" Target="../media/audio19.wav"/><Relationship Id="rId16" Type="http://schemas.openxmlformats.org/officeDocument/2006/relationships/image" Target="../media/image26.png"/><Relationship Id="rId1" Type="http://schemas.openxmlformats.org/officeDocument/2006/relationships/audio" Target="../media/audio18.wav"/><Relationship Id="rId6" Type="http://schemas.openxmlformats.org/officeDocument/2006/relationships/image" Target="../media/image19.jpeg"/><Relationship Id="rId11" Type="http://schemas.openxmlformats.org/officeDocument/2006/relationships/image" Target="../media/image5.jpeg"/><Relationship Id="rId5" Type="http://schemas.openxmlformats.org/officeDocument/2006/relationships/image" Target="../media/image13.jpeg"/><Relationship Id="rId15" Type="http://schemas.openxmlformats.org/officeDocument/2006/relationships/image" Target="../media/image22.jpeg"/><Relationship Id="rId10" Type="http://schemas.openxmlformats.org/officeDocument/2006/relationships/image" Target="../media/image2.jpeg"/><Relationship Id="rId4" Type="http://schemas.openxmlformats.org/officeDocument/2006/relationships/hyperlink" Target="http://images.yourdictionary.com/cello" TargetMode="External"/><Relationship Id="rId9" Type="http://schemas.openxmlformats.org/officeDocument/2006/relationships/hyperlink" Target="//upload.wikimedia.org/wikipedia/commons/d/d4/Ludwigshafen_23.03.09_031.JPG" TargetMode="External"/><Relationship Id="rId14" Type="http://schemas.openxmlformats.org/officeDocument/2006/relationships/hyperlink" Target="http://homemadeinstrumentss.com/wp-content/uploads/2012/03/Tuba-Instrumen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//upload.wikimedia.org/wikipedia/commons/d/d4/Ludwigshafen_23.03.09_031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hyperlink" Target="//upload.wikimedia.org/wikipedia/commons/d/d4/Ludwigshafen_23.03.09_031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2.jpeg"/><Relationship Id="rId5" Type="http://schemas.openxmlformats.org/officeDocument/2006/relationships/hyperlink" Target="//upload.wikimedia.org/wikipedia/commons/d/d4/Ludwigshafen_23.03.09_031.JPG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2.jpeg"/><Relationship Id="rId5" Type="http://schemas.openxmlformats.org/officeDocument/2006/relationships/hyperlink" Target="//upload.wikimedia.org/wikipedia/commons/d/d4/Ludwigshafen_23.03.09_031.JPG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hyperlink" Target="//upload.wikimedia.org/wikipedia/commons/d/d4/Ludwigshafen_23.03.09_031.JPG" TargetMode="External"/><Relationship Id="rId12" Type="http://schemas.openxmlformats.org/officeDocument/2006/relationships/image" Target="../media/image15.png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8.jpeg"/><Relationship Id="rId11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1.jpeg"/><Relationship Id="rId4" Type="http://schemas.openxmlformats.org/officeDocument/2006/relationships/hyperlink" Target="http://images.yourdictionary.com/cello" TargetMode="Externa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hyperlink" Target="//upload.wikimedia.org/wikipedia/commons/d/d4/Ludwigshafen_23.03.09_031.JPG" TargetMode="External"/><Relationship Id="rId12" Type="http://schemas.openxmlformats.org/officeDocument/2006/relationships/image" Target="../media/image17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8.jpeg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image" Target="../media/image11.jpeg"/><Relationship Id="rId4" Type="http://schemas.openxmlformats.org/officeDocument/2006/relationships/hyperlink" Target="http://images.yourdictionary.com/cello" TargetMode="Externa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d/d4/Ludwigshafen_23.03.09_031.JPG" TargetMode="Externa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12" Type="http://schemas.openxmlformats.org/officeDocument/2006/relationships/image" Target="../media/image16.jpeg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../media/image19.jpeg"/><Relationship Id="rId11" Type="http://schemas.openxmlformats.org/officeDocument/2006/relationships/image" Target="../media/image11.jpeg"/><Relationship Id="rId5" Type="http://schemas.openxmlformats.org/officeDocument/2006/relationships/image" Target="../media/image13.jpeg"/><Relationship Id="rId10" Type="http://schemas.openxmlformats.org/officeDocument/2006/relationships/image" Target="../media/image5.jpeg"/><Relationship Id="rId4" Type="http://schemas.openxmlformats.org/officeDocument/2006/relationships/hyperlink" Target="http://images.yourdictionary.com/cello" TargetMode="External"/><Relationship Id="rId9" Type="http://schemas.openxmlformats.org/officeDocument/2006/relationships/image" Target="../media/image2.jpe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d/d4/Ludwigshafen_23.03.09_031.JPG" TargetMode="External"/><Relationship Id="rId13" Type="http://schemas.openxmlformats.org/officeDocument/2006/relationships/hyperlink" Target="http://homemadeinstrumentss.com/wp-content/uploads/2012/03/Tuba-Instrument.jp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12" Type="http://schemas.openxmlformats.org/officeDocument/2006/relationships/image" Target="../media/image16.jpeg"/><Relationship Id="rId2" Type="http://schemas.openxmlformats.org/officeDocument/2006/relationships/audio" Target="../media/audio17.wav"/><Relationship Id="rId16" Type="http://schemas.openxmlformats.org/officeDocument/2006/relationships/image" Target="../media/image24.png"/><Relationship Id="rId1" Type="http://schemas.openxmlformats.org/officeDocument/2006/relationships/audio" Target="../media/audio16.wav"/><Relationship Id="rId6" Type="http://schemas.openxmlformats.org/officeDocument/2006/relationships/image" Target="../media/image19.jpeg"/><Relationship Id="rId11" Type="http://schemas.openxmlformats.org/officeDocument/2006/relationships/image" Target="../media/image11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5.jpeg"/><Relationship Id="rId4" Type="http://schemas.openxmlformats.org/officeDocument/2006/relationships/hyperlink" Target="http://images.yourdictionary.com/cello" TargetMode="External"/><Relationship Id="rId9" Type="http://schemas.openxmlformats.org/officeDocument/2006/relationships/image" Target="../media/image2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3290" y="2967335"/>
            <a:ext cx="5117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String Family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~PP3280.WAV">
            <a:hlinkClick r:id="" action="ppaction://media"/>
          </p:cNvPr>
          <p:cNvPicPr>
            <a:picLocks noRot="1" noChangeAspect="1"/>
          </p:cNvPicPr>
          <p:nvPr>
            <a:wavAudioFile r:embed="rId1" name="~PP328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ell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1842447" cy="2743200"/>
          </a:xfrm>
          <a:prstGeom prst="rect">
            <a:avLst/>
          </a:prstGeom>
          <a:noFill/>
        </p:spPr>
      </p:pic>
      <p:pic>
        <p:nvPicPr>
          <p:cNvPr id="1032" name="Picture 8" descr="http://www.grahamnasby.com/misc/images_concertband/string-ba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733800"/>
            <a:ext cx="2514599" cy="2514600"/>
          </a:xfrm>
          <a:prstGeom prst="rect">
            <a:avLst/>
          </a:prstGeom>
          <a:noFill/>
        </p:spPr>
      </p:pic>
      <p:pic>
        <p:nvPicPr>
          <p:cNvPr id="1035" name="Picture 11" descr="harp music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08498"/>
            <a:ext cx="1905000" cy="2349501"/>
          </a:xfrm>
          <a:prstGeom prst="rect">
            <a:avLst/>
          </a:prstGeom>
          <a:noFill/>
        </p:spPr>
      </p:pic>
      <p:pic>
        <p:nvPicPr>
          <p:cNvPr id="1037" name="Picture 13" descr="http://ymacademy.com/images/rebpic_vrof.jpg"/>
          <p:cNvPicPr>
            <a:picLocks noChangeAspect="1" noChangeArrowheads="1"/>
          </p:cNvPicPr>
          <p:nvPr/>
        </p:nvPicPr>
        <p:blipFill>
          <a:blip r:embed="rId8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828800" y="1752600"/>
            <a:ext cx="2362200" cy="1773666"/>
          </a:xfrm>
          <a:prstGeom prst="rect">
            <a:avLst/>
          </a:prstGeom>
          <a:noFill/>
        </p:spPr>
      </p:pic>
      <p:pic>
        <p:nvPicPr>
          <p:cNvPr id="1039" name="Picture 15" descr="File:Ludwigshafen 23.03.09 03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0"/>
            <a:ext cx="2336800" cy="1752600"/>
          </a:xfrm>
          <a:prstGeom prst="rect">
            <a:avLst/>
          </a:prstGeom>
          <a:noFill/>
        </p:spPr>
      </p:pic>
      <p:pic>
        <p:nvPicPr>
          <p:cNvPr id="1041" name="Picture 17" descr="C:\Users\Trudi\AppData\Local\Microsoft\Windows\Temporary Internet Files\Content.IE5\MC8ZP55F\MP900315660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0800" y="0"/>
            <a:ext cx="2350093" cy="1676400"/>
          </a:xfrm>
          <a:prstGeom prst="rect">
            <a:avLst/>
          </a:prstGeom>
          <a:noFill/>
        </p:spPr>
      </p:pic>
      <p:pic>
        <p:nvPicPr>
          <p:cNvPr id="1044" name="Picture 20" descr="http://www.skelleypiano.com/images/large/DSCN0294L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1905000"/>
            <a:ext cx="2435629" cy="1828800"/>
          </a:xfrm>
          <a:prstGeom prst="rect">
            <a:avLst/>
          </a:prstGeom>
          <a:noFill/>
        </p:spPr>
      </p:pic>
      <p:pic>
        <p:nvPicPr>
          <p:cNvPr id="17" name="Picture 14" descr="http://gtm-media.discoveryeducation.com/videos/images/playernew/1ac27251-391d-4050-bd69-b344e776c3a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2209800"/>
            <a:ext cx="1428750" cy="2971800"/>
          </a:xfrm>
          <a:prstGeom prst="rect">
            <a:avLst/>
          </a:prstGeom>
          <a:noFill/>
        </p:spPr>
      </p:pic>
      <p:pic>
        <p:nvPicPr>
          <p:cNvPr id="1050" name="Picture 26" descr="Tuba Instrumen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4114800"/>
            <a:ext cx="1371600" cy="23812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819400" y="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Positive</a:t>
            </a:r>
          </a:p>
          <a:p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33600" y="129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Violin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14400" y="1828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Cello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29000" y="3733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String</a:t>
            </a:r>
          </a:p>
          <a:p>
            <a:r>
              <a:rPr lang="en-US" dirty="0" smtClean="0"/>
              <a:t>Bass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4495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Harp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96200" y="1600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Snare Drum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38800" y="3657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772400" y="5105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Saxophone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198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Tuba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76800" y="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Negative</a:t>
            </a:r>
          </a:p>
          <a:p>
            <a:pPr algn="r"/>
            <a:r>
              <a:rPr lang="en-US" sz="2400" dirty="0" smtClean="0"/>
              <a:t>Examples</a:t>
            </a:r>
            <a:endParaRPr lang="en-US" sz="2400" dirty="0"/>
          </a:p>
        </p:txBody>
      </p:sp>
      <p:pic>
        <p:nvPicPr>
          <p:cNvPr id="35" name="~PP3723.WAV">
            <a:hlinkClick r:id="" action="ppaction://media"/>
          </p:cNvPr>
          <p:cNvPicPr>
            <a:picLocks noRot="1" noChangeAspect="1"/>
          </p:cNvPicPr>
          <p:nvPr>
            <a:wavAudioFile r:embed="rId1" name="~PP3723.WAV"/>
          </p:nvPr>
        </p:nvPicPr>
        <p:blipFill>
          <a:blip r:embed="rId16" cstate="print"/>
          <a:stretch>
            <a:fillRect/>
          </a:stretch>
        </p:blipFill>
        <p:spPr>
          <a:xfrm>
            <a:off x="1447800" y="5867400"/>
            <a:ext cx="304800" cy="304800"/>
          </a:xfrm>
          <a:prstGeom prst="rect">
            <a:avLst/>
          </a:prstGeom>
        </p:spPr>
      </p:pic>
      <p:pic>
        <p:nvPicPr>
          <p:cNvPr id="31" name="31 harp.wav">
            <a:hlinkClick r:id="" action="ppaction://media"/>
          </p:cNvPr>
          <p:cNvPicPr>
            <a:picLocks noRot="1" noChangeAspect="1"/>
          </p:cNvPicPr>
          <p:nvPr>
            <a:wavAudioFile r:embed="rId2" name="31 harp.wav"/>
          </p:nvPr>
        </p:nvPicPr>
        <p:blipFill>
          <a:blip r:embed="rId17" cstate="print"/>
          <a:stretch>
            <a:fillRect/>
          </a:stretch>
        </p:blipFill>
        <p:spPr>
          <a:xfrm>
            <a:off x="914400" y="487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139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File:Ludwigshafen 23.03.09 03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0"/>
            <a:ext cx="2336800" cy="175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19400" y="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Positive</a:t>
            </a:r>
          </a:p>
          <a:p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29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Violin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Negative</a:t>
            </a:r>
          </a:p>
          <a:p>
            <a:pPr algn="r"/>
            <a:r>
              <a:rPr lang="en-US" sz="2400" dirty="0" smtClean="0"/>
              <a:t>Examples</a:t>
            </a:r>
            <a:endParaRPr lang="en-US" sz="2400" dirty="0"/>
          </a:p>
        </p:txBody>
      </p:sp>
      <p:pic>
        <p:nvPicPr>
          <p:cNvPr id="10" name="~PP3340.WAV">
            <a:hlinkClick r:id="" action="ppaction://media"/>
          </p:cNvPr>
          <p:cNvPicPr>
            <a:picLocks noRot="1" noChangeAspect="1"/>
          </p:cNvPicPr>
          <p:nvPr>
            <a:wavAudioFile r:embed="rId1" name="~PP3340.WAV"/>
          </p:nvPr>
        </p:nvPicPr>
        <p:blipFill>
          <a:blip r:embed="rId6" cstate="print"/>
          <a:stretch>
            <a:fillRect/>
          </a:stretch>
        </p:blipFill>
        <p:spPr>
          <a:xfrm>
            <a:off x="2362200" y="990600"/>
            <a:ext cx="304800" cy="304800"/>
          </a:xfrm>
          <a:prstGeom prst="rect">
            <a:avLst/>
          </a:prstGeom>
        </p:spPr>
      </p:pic>
      <p:pic>
        <p:nvPicPr>
          <p:cNvPr id="8" name="Violin Mozart 2.wav">
            <a:hlinkClick r:id="" action="ppaction://media"/>
          </p:cNvPr>
          <p:cNvPicPr>
            <a:picLocks noRot="1" noChangeAspect="1"/>
          </p:cNvPicPr>
          <p:nvPr>
            <a:wavAudioFile r:embed="rId2" name="Violin Mozart 2.wav"/>
          </p:nvPr>
        </p:nvPicPr>
        <p:blipFill>
          <a:blip r:embed="rId7" cstate="print"/>
          <a:stretch>
            <a:fillRect/>
          </a:stretch>
        </p:blipFill>
        <p:spPr>
          <a:xfrm>
            <a:off x="16002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2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File:Ludwigshafen 23.03.09 03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0"/>
            <a:ext cx="2336800" cy="1752600"/>
          </a:xfrm>
          <a:prstGeom prst="rect">
            <a:avLst/>
          </a:prstGeom>
          <a:noFill/>
        </p:spPr>
      </p:pic>
      <p:pic>
        <p:nvPicPr>
          <p:cNvPr id="4" name="Picture 17" descr="C:\Users\Trudi\AppData\Local\Microsoft\Windows\Temporary Internet Files\Content.IE5\MC8ZP55F\MP90031566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0"/>
            <a:ext cx="2350093" cy="167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Positive</a:t>
            </a:r>
          </a:p>
          <a:p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129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Violin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1600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Snare Drum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Negative</a:t>
            </a:r>
          </a:p>
          <a:p>
            <a:pPr algn="r"/>
            <a:r>
              <a:rPr lang="en-US" sz="2400" dirty="0" smtClean="0"/>
              <a:t>Examples</a:t>
            </a:r>
            <a:endParaRPr lang="en-US" sz="2400" dirty="0"/>
          </a:p>
        </p:txBody>
      </p:sp>
      <p:pic>
        <p:nvPicPr>
          <p:cNvPr id="15" name="~PP3594.WAV">
            <a:hlinkClick r:id="" action="ppaction://media"/>
          </p:cNvPr>
          <p:cNvPicPr>
            <a:picLocks noRot="1" noChangeAspect="1"/>
          </p:cNvPicPr>
          <p:nvPr>
            <a:wavAudioFile r:embed="rId1" name="~PP3594.WAV"/>
          </p:nvPr>
        </p:nvPicPr>
        <p:blipFill>
          <a:blip r:embed="rId7" cstate="print"/>
          <a:stretch>
            <a:fillRect/>
          </a:stretch>
        </p:blipFill>
        <p:spPr>
          <a:xfrm>
            <a:off x="8458200" y="1143000"/>
            <a:ext cx="304800" cy="304800"/>
          </a:xfrm>
          <a:prstGeom prst="rect">
            <a:avLst/>
          </a:prstGeom>
        </p:spPr>
      </p:pic>
      <p:pic>
        <p:nvPicPr>
          <p:cNvPr id="10" name="25 Snare Drum.wav">
            <a:hlinkClick r:id="" action="ppaction://media"/>
          </p:cNvPr>
          <p:cNvPicPr>
            <a:picLocks noRot="1" noChangeAspect="1"/>
          </p:cNvPicPr>
          <p:nvPr>
            <a:wavAudioFile r:embed="rId2" name="25 Snare Drum.wav"/>
          </p:nvPr>
        </p:nvPicPr>
        <p:blipFill>
          <a:blip r:embed="rId8" cstate="print"/>
          <a:stretch>
            <a:fillRect/>
          </a:stretch>
        </p:blipFill>
        <p:spPr>
          <a:xfrm>
            <a:off x="73914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7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ttp://ymacademy.com/images/rebpic_vrof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828800" y="1752600"/>
            <a:ext cx="2362200" cy="1773666"/>
          </a:xfrm>
          <a:prstGeom prst="rect">
            <a:avLst/>
          </a:prstGeom>
          <a:noFill/>
        </p:spPr>
      </p:pic>
      <p:pic>
        <p:nvPicPr>
          <p:cNvPr id="3" name="Picture 15" descr="File:Ludwigshafen 23.03.09 03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0"/>
            <a:ext cx="2336800" cy="1752600"/>
          </a:xfrm>
          <a:prstGeom prst="rect">
            <a:avLst/>
          </a:prstGeom>
          <a:noFill/>
        </p:spPr>
      </p:pic>
      <p:pic>
        <p:nvPicPr>
          <p:cNvPr id="4" name="Picture 17" descr="C:\Users\Trudi\AppData\Local\Microsoft\Windows\Temporary Internet Files\Content.IE5\MC8ZP55F\MP90031566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0"/>
            <a:ext cx="2350093" cy="167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Positive</a:t>
            </a:r>
          </a:p>
          <a:p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129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Violin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1600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Snare Drum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Negative</a:t>
            </a:r>
          </a:p>
          <a:p>
            <a:pPr algn="r"/>
            <a:r>
              <a:rPr lang="en-US" sz="2400" dirty="0" smtClean="0"/>
              <a:t>Examples</a:t>
            </a:r>
            <a:endParaRPr lang="en-US" sz="2400" dirty="0"/>
          </a:p>
        </p:txBody>
      </p:sp>
      <p:pic>
        <p:nvPicPr>
          <p:cNvPr id="10" name="~PP240.WAV">
            <a:hlinkClick r:id="" action="ppaction://media"/>
          </p:cNvPr>
          <p:cNvPicPr>
            <a:picLocks noRot="1" noChangeAspect="1"/>
          </p:cNvPicPr>
          <p:nvPr>
            <a:wavAudioFile r:embed="rId1" name="~PP240.WAV"/>
          </p:nvPr>
        </p:nvPicPr>
        <p:blipFill>
          <a:blip r:embed="rId8" cstate="print"/>
          <a:stretch>
            <a:fillRect/>
          </a:stretch>
        </p:blipFill>
        <p:spPr>
          <a:xfrm>
            <a:off x="3886200" y="2743200"/>
            <a:ext cx="304800" cy="304800"/>
          </a:xfrm>
          <a:prstGeom prst="rect">
            <a:avLst/>
          </a:prstGeom>
        </p:spPr>
      </p:pic>
      <p:pic>
        <p:nvPicPr>
          <p:cNvPr id="11" name="02 viola 1.wav">
            <a:hlinkClick r:id="" action="ppaction://media"/>
          </p:cNvPr>
          <p:cNvPicPr>
            <a:picLocks noRot="1" noChangeAspect="1"/>
          </p:cNvPicPr>
          <p:nvPr>
            <a:wavAudioFile r:embed="rId2" name="02 viola 1.wav"/>
          </p:nvPr>
        </p:nvPicPr>
        <p:blipFill>
          <a:blip r:embed="rId9" cstate="print"/>
          <a:stretch>
            <a:fillRect/>
          </a:stretch>
        </p:blipFill>
        <p:spPr>
          <a:xfrm>
            <a:off x="2819400" y="205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0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9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://ymacademy.com/images/rebpic_vrof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828800" y="1752600"/>
            <a:ext cx="2362200" cy="1773666"/>
          </a:xfrm>
          <a:prstGeom prst="rect">
            <a:avLst/>
          </a:prstGeom>
          <a:noFill/>
        </p:spPr>
      </p:pic>
      <p:pic>
        <p:nvPicPr>
          <p:cNvPr id="4" name="Picture 15" descr="File:Ludwigshafen 23.03.09 03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0"/>
            <a:ext cx="2336800" cy="1752600"/>
          </a:xfrm>
          <a:prstGeom prst="rect">
            <a:avLst/>
          </a:prstGeom>
          <a:noFill/>
        </p:spPr>
      </p:pic>
      <p:pic>
        <p:nvPicPr>
          <p:cNvPr id="5" name="Picture 17" descr="C:\Users\Trudi\AppData\Local\Microsoft\Windows\Temporary Internet Files\Content.IE5\MC8ZP55F\MP90031566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0"/>
            <a:ext cx="2350093" cy="1676400"/>
          </a:xfrm>
          <a:prstGeom prst="rect">
            <a:avLst/>
          </a:prstGeom>
          <a:noFill/>
        </p:spPr>
      </p:pic>
      <p:pic>
        <p:nvPicPr>
          <p:cNvPr id="6" name="Picture 20" descr="http://www.skelleypiano.com/images/large/DSCN0294L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1905000"/>
            <a:ext cx="2435629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Positive</a:t>
            </a:r>
          </a:p>
          <a:p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129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Violin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1600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Snare Drum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3657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Negative</a:t>
            </a:r>
          </a:p>
          <a:p>
            <a:pPr algn="r"/>
            <a:r>
              <a:rPr lang="en-US" sz="2400" dirty="0" smtClean="0"/>
              <a:t>Examples</a:t>
            </a:r>
            <a:endParaRPr lang="en-US" sz="2400" dirty="0"/>
          </a:p>
        </p:txBody>
      </p:sp>
      <p:pic>
        <p:nvPicPr>
          <p:cNvPr id="15" name="~PP1592.WAV">
            <a:hlinkClick r:id="" action="ppaction://media"/>
          </p:cNvPr>
          <p:cNvPicPr>
            <a:picLocks noRot="1" noChangeAspect="1"/>
          </p:cNvPicPr>
          <p:nvPr>
            <a:wavAudioFile r:embed="rId1" name="~PP1592.WAV"/>
          </p:nvPr>
        </p:nvPicPr>
        <p:blipFill>
          <a:blip r:embed="rId9" cstate="print"/>
          <a:stretch>
            <a:fillRect/>
          </a:stretch>
        </p:blipFill>
        <p:spPr>
          <a:xfrm>
            <a:off x="7239000" y="3200400"/>
            <a:ext cx="304800" cy="304800"/>
          </a:xfrm>
          <a:prstGeom prst="rect">
            <a:avLst/>
          </a:prstGeom>
        </p:spPr>
      </p:pic>
      <p:pic>
        <p:nvPicPr>
          <p:cNvPr id="16" name="Piano Bach.wav">
            <a:hlinkClick r:id="" action="ppaction://media"/>
          </p:cNvPr>
          <p:cNvPicPr>
            <a:picLocks noRot="1" noChangeAspect="1"/>
          </p:cNvPicPr>
          <p:nvPr>
            <a:wavAudioFile r:embed="rId2" name="Piano Bach.wav"/>
          </p:nvPr>
        </p:nvPicPr>
        <p:blipFill>
          <a:blip r:embed="rId10" cstate="print"/>
          <a:stretch>
            <a:fillRect/>
          </a:stretch>
        </p:blipFill>
        <p:spPr>
          <a:xfrm>
            <a:off x="6019800" y="304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4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l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1842447" cy="2743200"/>
          </a:xfrm>
          <a:prstGeom prst="rect">
            <a:avLst/>
          </a:prstGeom>
          <a:noFill/>
        </p:spPr>
      </p:pic>
      <p:pic>
        <p:nvPicPr>
          <p:cNvPr id="3" name="Picture 13" descr="http://ymacademy.com/images/rebpic_vrof.jpg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828800" y="1752600"/>
            <a:ext cx="2362200" cy="1773666"/>
          </a:xfrm>
          <a:prstGeom prst="rect">
            <a:avLst/>
          </a:prstGeom>
          <a:noFill/>
        </p:spPr>
      </p:pic>
      <p:pic>
        <p:nvPicPr>
          <p:cNvPr id="4" name="Picture 15" descr="File:Ludwigshafen 23.03.09 03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0"/>
            <a:ext cx="2336800" cy="1752600"/>
          </a:xfrm>
          <a:prstGeom prst="rect">
            <a:avLst/>
          </a:prstGeom>
          <a:noFill/>
        </p:spPr>
      </p:pic>
      <p:pic>
        <p:nvPicPr>
          <p:cNvPr id="5" name="Picture 17" descr="C:\Users\Trudi\AppData\Local\Microsoft\Windows\Temporary Internet Files\Content.IE5\MC8ZP55F\MP90031566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0"/>
            <a:ext cx="2350093" cy="1676400"/>
          </a:xfrm>
          <a:prstGeom prst="rect">
            <a:avLst/>
          </a:prstGeom>
          <a:noFill/>
        </p:spPr>
      </p:pic>
      <p:pic>
        <p:nvPicPr>
          <p:cNvPr id="6" name="Picture 20" descr="http://www.skelleypiano.com/images/large/DSCN0294L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1905000"/>
            <a:ext cx="2435629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19400" y="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Positive</a:t>
            </a:r>
          </a:p>
          <a:p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129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Violin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1828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Cello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1600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Snare Drum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3657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Negative</a:t>
            </a:r>
          </a:p>
          <a:p>
            <a:pPr algn="r"/>
            <a:r>
              <a:rPr lang="en-US" sz="2400" dirty="0" smtClean="0"/>
              <a:t>Examples</a:t>
            </a:r>
            <a:endParaRPr lang="en-US" sz="2400" dirty="0"/>
          </a:p>
        </p:txBody>
      </p:sp>
      <p:pic>
        <p:nvPicPr>
          <p:cNvPr id="18" name="~PP2648.WAV">
            <a:hlinkClick r:id="" action="ppaction://media"/>
          </p:cNvPr>
          <p:cNvPicPr>
            <a:picLocks noRot="1" noChangeAspect="1"/>
          </p:cNvPicPr>
          <p:nvPr>
            <a:wavAudioFile r:embed="rId1" name="~PP2648.WAV"/>
          </p:nvPr>
        </p:nvPicPr>
        <p:blipFill>
          <a:blip r:embed="rId11" cstate="print"/>
          <a:stretch>
            <a:fillRect/>
          </a:stretch>
        </p:blipFill>
        <p:spPr>
          <a:xfrm>
            <a:off x="1371600" y="3505200"/>
            <a:ext cx="304800" cy="304800"/>
          </a:xfrm>
          <a:prstGeom prst="rect">
            <a:avLst/>
          </a:prstGeom>
        </p:spPr>
      </p:pic>
      <p:pic>
        <p:nvPicPr>
          <p:cNvPr id="17" name="03 cello.wav">
            <a:hlinkClick r:id="" action="ppaction://media"/>
          </p:cNvPr>
          <p:cNvPicPr>
            <a:picLocks noRot="1" noChangeAspect="1"/>
          </p:cNvPicPr>
          <p:nvPr>
            <a:wavAudioFile r:embed="rId2" name="03 cello.wav"/>
          </p:nvPr>
        </p:nvPicPr>
        <p:blipFill>
          <a:blip r:embed="rId12" cstate="print"/>
          <a:stretch>
            <a:fillRect/>
          </a:stretch>
        </p:blipFill>
        <p:spPr>
          <a:xfrm>
            <a:off x="990600" y="228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7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l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1842447" cy="2743200"/>
          </a:xfrm>
          <a:prstGeom prst="rect">
            <a:avLst/>
          </a:prstGeom>
          <a:noFill/>
        </p:spPr>
      </p:pic>
      <p:pic>
        <p:nvPicPr>
          <p:cNvPr id="4" name="Picture 13" descr="http://ymacademy.com/images/rebpic_vrof.jpg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828800" y="1752600"/>
            <a:ext cx="2362200" cy="1773666"/>
          </a:xfrm>
          <a:prstGeom prst="rect">
            <a:avLst/>
          </a:prstGeom>
          <a:noFill/>
        </p:spPr>
      </p:pic>
      <p:pic>
        <p:nvPicPr>
          <p:cNvPr id="5" name="Picture 15" descr="File:Ludwigshafen 23.03.09 03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0"/>
            <a:ext cx="2336800" cy="1752600"/>
          </a:xfrm>
          <a:prstGeom prst="rect">
            <a:avLst/>
          </a:prstGeom>
          <a:noFill/>
        </p:spPr>
      </p:pic>
      <p:pic>
        <p:nvPicPr>
          <p:cNvPr id="6" name="Picture 17" descr="C:\Users\Trudi\AppData\Local\Microsoft\Windows\Temporary Internet Files\Content.IE5\MC8ZP55F\MP90031566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0"/>
            <a:ext cx="2350093" cy="1676400"/>
          </a:xfrm>
          <a:prstGeom prst="rect">
            <a:avLst/>
          </a:prstGeom>
          <a:noFill/>
        </p:spPr>
      </p:pic>
      <p:pic>
        <p:nvPicPr>
          <p:cNvPr id="7" name="Picture 20" descr="http://www.skelleypiano.com/images/large/DSCN0294L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1905000"/>
            <a:ext cx="2435629" cy="1828800"/>
          </a:xfrm>
          <a:prstGeom prst="rect">
            <a:avLst/>
          </a:prstGeom>
          <a:noFill/>
        </p:spPr>
      </p:pic>
      <p:pic>
        <p:nvPicPr>
          <p:cNvPr id="8" name="Picture 14" descr="http://gtm-media.discoveryeducation.com/videos/images/playernew/1ac27251-391d-4050-bd69-b344e776c3a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5250" y="2209800"/>
            <a:ext cx="1428750" cy="2971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19400" y="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Positive</a:t>
            </a:r>
          </a:p>
          <a:p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129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Violin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1828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Cello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00" y="1600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Snare Drum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3657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5105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Saxophone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76800" y="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Negative</a:t>
            </a:r>
          </a:p>
          <a:p>
            <a:pPr algn="r"/>
            <a:r>
              <a:rPr lang="en-US" sz="2400" dirty="0" smtClean="0"/>
              <a:t>Examples</a:t>
            </a:r>
            <a:endParaRPr lang="en-US" sz="2400" dirty="0"/>
          </a:p>
        </p:txBody>
      </p:sp>
      <p:pic>
        <p:nvPicPr>
          <p:cNvPr id="19" name="~PP2867.WAV">
            <a:hlinkClick r:id="" action="ppaction://media"/>
          </p:cNvPr>
          <p:cNvPicPr>
            <a:picLocks noRot="1" noChangeAspect="1"/>
          </p:cNvPicPr>
          <p:nvPr>
            <a:wavAudioFile r:embed="rId1" name="~PP2867.WAV"/>
          </p:nvPr>
        </p:nvPicPr>
        <p:blipFill>
          <a:blip r:embed="rId12" cstate="print"/>
          <a:stretch>
            <a:fillRect/>
          </a:stretch>
        </p:blipFill>
        <p:spPr>
          <a:xfrm>
            <a:off x="8610600" y="4724400"/>
            <a:ext cx="304800" cy="304800"/>
          </a:xfrm>
          <a:prstGeom prst="rect">
            <a:avLst/>
          </a:prstGeom>
        </p:spPr>
      </p:pic>
      <p:pic>
        <p:nvPicPr>
          <p:cNvPr id="18" name="Saxophone.wav">
            <a:hlinkClick r:id="" action="ppaction://media"/>
          </p:cNvPr>
          <p:cNvPicPr>
            <a:picLocks noRot="1" noChangeAspect="1"/>
          </p:cNvPicPr>
          <p:nvPr>
            <a:wavAudioFile r:embed="rId2" name="Saxophone.wav"/>
          </p:nvPr>
        </p:nvPicPr>
        <p:blipFill>
          <a:blip r:embed="rId13" cstate="print"/>
          <a:stretch>
            <a:fillRect/>
          </a:stretch>
        </p:blipFill>
        <p:spPr>
          <a:xfrm>
            <a:off x="7848600" y="251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l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1842447" cy="2743200"/>
          </a:xfrm>
          <a:prstGeom prst="rect">
            <a:avLst/>
          </a:prstGeom>
          <a:noFill/>
        </p:spPr>
      </p:pic>
      <p:pic>
        <p:nvPicPr>
          <p:cNvPr id="3" name="Picture 8" descr="http://www.grahamnasby.com/misc/images_concertband/string-ba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733800"/>
            <a:ext cx="2209799" cy="2209800"/>
          </a:xfrm>
          <a:prstGeom prst="rect">
            <a:avLst/>
          </a:prstGeom>
          <a:noFill/>
        </p:spPr>
      </p:pic>
      <p:pic>
        <p:nvPicPr>
          <p:cNvPr id="4" name="Picture 13" descr="http://ymacademy.com/images/rebpic_vrof.jpg"/>
          <p:cNvPicPr>
            <a:picLocks noChangeAspect="1" noChangeArrowheads="1"/>
          </p:cNvPicPr>
          <p:nvPr/>
        </p:nvPicPr>
        <p:blipFill>
          <a:blip r:embed="rId7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828800" y="1752600"/>
            <a:ext cx="2362200" cy="1773666"/>
          </a:xfrm>
          <a:prstGeom prst="rect">
            <a:avLst/>
          </a:prstGeom>
          <a:noFill/>
        </p:spPr>
      </p:pic>
      <p:pic>
        <p:nvPicPr>
          <p:cNvPr id="5" name="Picture 15" descr="File:Ludwigshafen 23.03.09 03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0"/>
            <a:ext cx="2336800" cy="1752600"/>
          </a:xfrm>
          <a:prstGeom prst="rect">
            <a:avLst/>
          </a:prstGeom>
          <a:noFill/>
        </p:spPr>
      </p:pic>
      <p:pic>
        <p:nvPicPr>
          <p:cNvPr id="6" name="Picture 17" descr="C:\Users\Trudi\AppData\Local\Microsoft\Windows\Temporary Internet Files\Content.IE5\MC8ZP55F\MP900315660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0"/>
            <a:ext cx="2350093" cy="1676400"/>
          </a:xfrm>
          <a:prstGeom prst="rect">
            <a:avLst/>
          </a:prstGeom>
          <a:noFill/>
        </p:spPr>
      </p:pic>
      <p:pic>
        <p:nvPicPr>
          <p:cNvPr id="7" name="Picture 20" descr="http://www.skelleypiano.com/images/large/DSCN0294L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1905000"/>
            <a:ext cx="2435629" cy="1828800"/>
          </a:xfrm>
          <a:prstGeom prst="rect">
            <a:avLst/>
          </a:prstGeom>
          <a:noFill/>
        </p:spPr>
      </p:pic>
      <p:pic>
        <p:nvPicPr>
          <p:cNvPr id="8" name="Picture 14" descr="http://gtm-media.discoveryeducation.com/videos/images/playernew/1ac27251-391d-4050-bd69-b344e776c3a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15250" y="2209800"/>
            <a:ext cx="1428750" cy="2971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19400" y="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Positive</a:t>
            </a:r>
          </a:p>
          <a:p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129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Violin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1828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Cello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3733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String</a:t>
            </a:r>
          </a:p>
          <a:p>
            <a:r>
              <a:rPr lang="en-US" dirty="0" smtClean="0"/>
              <a:t>Bass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00" y="1600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Snare Drum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3657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5105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Saxophone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76800" y="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Negative</a:t>
            </a:r>
          </a:p>
          <a:p>
            <a:pPr algn="r"/>
            <a:r>
              <a:rPr lang="en-US" sz="2400" dirty="0" smtClean="0"/>
              <a:t>Examples</a:t>
            </a:r>
            <a:endParaRPr lang="en-US" sz="2400" dirty="0"/>
          </a:p>
        </p:txBody>
      </p:sp>
      <p:pic>
        <p:nvPicPr>
          <p:cNvPr id="18" name="~PP2138.WAV">
            <a:hlinkClick r:id="" action="ppaction://media"/>
          </p:cNvPr>
          <p:cNvPicPr>
            <a:picLocks noRot="1" noChangeAspect="1"/>
          </p:cNvPicPr>
          <p:nvPr>
            <a:wavAudioFile r:embed="rId1" name="~PP2138.WAV"/>
          </p:nvPr>
        </p:nvPicPr>
        <p:blipFill>
          <a:blip r:embed="rId13" cstate="print"/>
          <a:stretch>
            <a:fillRect/>
          </a:stretch>
        </p:blipFill>
        <p:spPr>
          <a:xfrm>
            <a:off x="3581400" y="5334000"/>
            <a:ext cx="304800" cy="304800"/>
          </a:xfrm>
          <a:prstGeom prst="rect">
            <a:avLst/>
          </a:prstGeom>
        </p:spPr>
      </p:pic>
      <p:pic>
        <p:nvPicPr>
          <p:cNvPr id="19" name="05 Bass.wav">
            <a:hlinkClick r:id="" action="ppaction://media"/>
          </p:cNvPr>
          <p:cNvPicPr>
            <a:picLocks noRot="1" noChangeAspect="1"/>
          </p:cNvPicPr>
          <p:nvPr>
            <a:wavAudioFile r:embed="rId2" name="05 Bass.wav"/>
          </p:nvPr>
        </p:nvPicPr>
        <p:blipFill>
          <a:blip r:embed="rId14" cstate="print"/>
          <a:stretch>
            <a:fillRect/>
          </a:stretch>
        </p:blipFill>
        <p:spPr>
          <a:xfrm>
            <a:off x="2286000" y="403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4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74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l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1842447" cy="2743200"/>
          </a:xfrm>
          <a:prstGeom prst="rect">
            <a:avLst/>
          </a:prstGeom>
          <a:noFill/>
        </p:spPr>
      </p:pic>
      <p:pic>
        <p:nvPicPr>
          <p:cNvPr id="3" name="Picture 8" descr="http://www.grahamnasby.com/misc/images_concertband/string-ba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733800"/>
            <a:ext cx="2209799" cy="2209800"/>
          </a:xfrm>
          <a:prstGeom prst="rect">
            <a:avLst/>
          </a:prstGeom>
          <a:noFill/>
        </p:spPr>
      </p:pic>
      <p:pic>
        <p:nvPicPr>
          <p:cNvPr id="5" name="Picture 13" descr="http://ymacademy.com/images/rebpic_vrof.jpg"/>
          <p:cNvPicPr>
            <a:picLocks noChangeAspect="1" noChangeArrowheads="1"/>
          </p:cNvPicPr>
          <p:nvPr/>
        </p:nvPicPr>
        <p:blipFill>
          <a:blip r:embed="rId7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828800" y="1752600"/>
            <a:ext cx="2362200" cy="1773666"/>
          </a:xfrm>
          <a:prstGeom prst="rect">
            <a:avLst/>
          </a:prstGeom>
          <a:noFill/>
        </p:spPr>
      </p:pic>
      <p:pic>
        <p:nvPicPr>
          <p:cNvPr id="6" name="Picture 15" descr="File:Ludwigshafen 23.03.09 03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0"/>
            <a:ext cx="2336800" cy="1752600"/>
          </a:xfrm>
          <a:prstGeom prst="rect">
            <a:avLst/>
          </a:prstGeom>
          <a:noFill/>
        </p:spPr>
      </p:pic>
      <p:pic>
        <p:nvPicPr>
          <p:cNvPr id="7" name="Picture 17" descr="C:\Users\Trudi\AppData\Local\Microsoft\Windows\Temporary Internet Files\Content.IE5\MC8ZP55F\MP900315660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0"/>
            <a:ext cx="2350093" cy="1676400"/>
          </a:xfrm>
          <a:prstGeom prst="rect">
            <a:avLst/>
          </a:prstGeom>
          <a:noFill/>
        </p:spPr>
      </p:pic>
      <p:pic>
        <p:nvPicPr>
          <p:cNvPr id="8" name="Picture 20" descr="http://www.skelleypiano.com/images/large/DSCN0294L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1905000"/>
            <a:ext cx="2435629" cy="1828800"/>
          </a:xfrm>
          <a:prstGeom prst="rect">
            <a:avLst/>
          </a:prstGeom>
          <a:noFill/>
        </p:spPr>
      </p:pic>
      <p:pic>
        <p:nvPicPr>
          <p:cNvPr id="9" name="Picture 14" descr="http://gtm-media.discoveryeducation.com/videos/images/playernew/1ac27251-391d-4050-bd69-b344e776c3a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15250" y="2209800"/>
            <a:ext cx="1428750" cy="2971800"/>
          </a:xfrm>
          <a:prstGeom prst="rect">
            <a:avLst/>
          </a:prstGeom>
          <a:noFill/>
        </p:spPr>
      </p:pic>
      <p:pic>
        <p:nvPicPr>
          <p:cNvPr id="10" name="Picture 26" descr="Tuba Instrumen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4114800"/>
            <a:ext cx="1371600" cy="23812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19400" y="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Positive</a:t>
            </a:r>
          </a:p>
          <a:p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129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Violin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1828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Cello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3733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String</a:t>
            </a:r>
          </a:p>
          <a:p>
            <a:r>
              <a:rPr lang="en-US" dirty="0" smtClean="0"/>
              <a:t>Bass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96200" y="1600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Snare Drum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3657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5105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Saxophone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Tuba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76800" y="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Negative</a:t>
            </a:r>
          </a:p>
          <a:p>
            <a:pPr algn="r"/>
            <a:r>
              <a:rPr lang="en-US" sz="2400" dirty="0" smtClean="0"/>
              <a:t>Examples</a:t>
            </a:r>
            <a:endParaRPr lang="en-US" sz="2400" dirty="0"/>
          </a:p>
        </p:txBody>
      </p:sp>
      <p:pic>
        <p:nvPicPr>
          <p:cNvPr id="23" name="~PP3110.WAV">
            <a:hlinkClick r:id="" action="ppaction://media"/>
          </p:cNvPr>
          <p:cNvPicPr>
            <a:picLocks noRot="1" noChangeAspect="1"/>
          </p:cNvPicPr>
          <p:nvPr>
            <a:wavAudioFile r:embed="rId1" name="~PP3110.WAV"/>
          </p:nvPr>
        </p:nvPicPr>
        <p:blipFill>
          <a:blip r:embed="rId15" cstate="print"/>
          <a:stretch>
            <a:fillRect/>
          </a:stretch>
        </p:blipFill>
        <p:spPr>
          <a:xfrm>
            <a:off x="6781800" y="5943600"/>
            <a:ext cx="304800" cy="304800"/>
          </a:xfrm>
          <a:prstGeom prst="rect">
            <a:avLst/>
          </a:prstGeom>
        </p:spPr>
      </p:pic>
      <p:pic>
        <p:nvPicPr>
          <p:cNvPr id="24" name="22 Tuba.wav">
            <a:hlinkClick r:id="" action="ppaction://media"/>
          </p:cNvPr>
          <p:cNvPicPr>
            <a:picLocks noRot="1" noChangeAspect="1"/>
          </p:cNvPicPr>
          <p:nvPr>
            <a:wavAudioFile r:embed="rId2" name="22 Tuba.wav"/>
          </p:nvPr>
        </p:nvPicPr>
        <p:blipFill>
          <a:blip r:embed="rId16" cstate="print"/>
          <a:stretch>
            <a:fillRect/>
          </a:stretch>
        </p:blipFill>
        <p:spPr>
          <a:xfrm>
            <a:off x="7162800" y="50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94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10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95</Words>
  <Application>Microsoft Office PowerPoint</Application>
  <PresentationFormat>On-screen Show (4:3)</PresentationFormat>
  <Paragraphs>85</Paragraphs>
  <Slides>10</Slides>
  <Notes>0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Trudi</dc:creator>
  <cp:lastModifiedBy>IT Department</cp:lastModifiedBy>
  <cp:revision>118</cp:revision>
  <dcterms:created xsi:type="dcterms:W3CDTF">2012-06-04T23:33:36Z</dcterms:created>
  <dcterms:modified xsi:type="dcterms:W3CDTF">2013-01-07T18:56:36Z</dcterms:modified>
</cp:coreProperties>
</file>