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4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5FE0-5270-4B71-A86B-356843351805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8D69-8F10-40EC-AE17-13EDE87A7C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5FE0-5270-4B71-A86B-356843351805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8D69-8F10-40EC-AE17-13EDE87A7C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5FE0-5270-4B71-A86B-356843351805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8D69-8F10-40EC-AE17-13EDE87A7C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5FE0-5270-4B71-A86B-356843351805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8D69-8F10-40EC-AE17-13EDE87A7C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5FE0-5270-4B71-A86B-356843351805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8D69-8F10-40EC-AE17-13EDE87A7C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5FE0-5270-4B71-A86B-356843351805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8D69-8F10-40EC-AE17-13EDE87A7C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5FE0-5270-4B71-A86B-356843351805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8D69-8F10-40EC-AE17-13EDE87A7C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5FE0-5270-4B71-A86B-356843351805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8D69-8F10-40EC-AE17-13EDE87A7C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5FE0-5270-4B71-A86B-356843351805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8D69-8F10-40EC-AE17-13EDE87A7C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5FE0-5270-4B71-A86B-356843351805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8D69-8F10-40EC-AE17-13EDE87A7C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5FE0-5270-4B71-A86B-356843351805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8D69-8F10-40EC-AE17-13EDE87A7C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D5FE0-5270-4B71-A86B-356843351805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D8D69-8F10-40EC-AE17-13EDE87A7C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5.WAV"/><Relationship Id="rId7" Type="http://schemas.openxmlformats.org/officeDocument/2006/relationships/image" Target="../media/image5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media" Target="../media/media7.WAV"/><Relationship Id="rId7" Type="http://schemas.openxmlformats.org/officeDocument/2006/relationships/image" Target="../media/image8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4" Type="http://schemas.openxmlformats.org/officeDocument/2006/relationships/audio" Target="../media/media7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media" Target="../media/media9.WAV"/><Relationship Id="rId7" Type="http://schemas.openxmlformats.org/officeDocument/2006/relationships/image" Target="../media/image8.jpe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jpe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4" Type="http://schemas.openxmlformats.org/officeDocument/2006/relationships/audio" Target="../media/media9.WAV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media" Target="../media/media11.WAV"/><Relationship Id="rId7" Type="http://schemas.openxmlformats.org/officeDocument/2006/relationships/image" Target="../media/image8.jpeg"/><Relationship Id="rId12" Type="http://schemas.openxmlformats.org/officeDocument/2006/relationships/image" Target="../media/image16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jpe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jpeg"/><Relationship Id="rId4" Type="http://schemas.openxmlformats.org/officeDocument/2006/relationships/audio" Target="../media/media11.WAV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microsoft.com/office/2007/relationships/media" Target="../media/media13.WAV"/><Relationship Id="rId7" Type="http://schemas.openxmlformats.org/officeDocument/2006/relationships/image" Target="../media/image8.jpeg"/><Relationship Id="rId12" Type="http://schemas.openxmlformats.org/officeDocument/2006/relationships/image" Target="../media/image18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.jpeg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jpeg"/><Relationship Id="rId4" Type="http://schemas.openxmlformats.org/officeDocument/2006/relationships/audio" Target="../media/media13.WAV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11.jpeg"/><Relationship Id="rId3" Type="http://schemas.microsoft.com/office/2007/relationships/media" Target="../media/media15.WAV"/><Relationship Id="rId7" Type="http://schemas.openxmlformats.org/officeDocument/2006/relationships/image" Target="../media/image8.jpeg"/><Relationship Id="rId12" Type="http://schemas.openxmlformats.org/officeDocument/2006/relationships/image" Target="../media/image17.jpe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.jpeg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3.png"/><Relationship Id="rId10" Type="http://schemas.openxmlformats.org/officeDocument/2006/relationships/image" Target="../media/image14.jpeg"/><Relationship Id="rId4" Type="http://schemas.openxmlformats.org/officeDocument/2006/relationships/audio" Target="../media/media15.WAV"/><Relationship Id="rId9" Type="http://schemas.openxmlformats.org/officeDocument/2006/relationships/image" Target="../media/image21.gif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05aug/01803/xylophone.jpg" TargetMode="External"/><Relationship Id="rId7" Type="http://schemas.openxmlformats.org/officeDocument/2006/relationships/hyperlink" Target="http://www.encoremusiclessons.com/images/about_page_imgs/violin-lg.jpg" TargetMode="External"/><Relationship Id="rId2" Type="http://schemas.openxmlformats.org/officeDocument/2006/relationships/hyperlink" Target="http://tmo2000c.ipower.com/instruments/photos/timpani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oannamell.com/assets/images/harp_joanna_mell_white_dress.jpg" TargetMode="External"/><Relationship Id="rId5" Type="http://schemas.openxmlformats.org/officeDocument/2006/relationships/hyperlink" Target="http://www.grahamnasby.com/misc/images_concertband/string-bass.jpg" TargetMode="External"/><Relationship Id="rId4" Type="http://schemas.openxmlformats.org/officeDocument/2006/relationships/hyperlink" Target="http://www.buzzle.com/images/musical-instruments/percussion-instruments-triangl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320857" y="2967335"/>
            <a:ext cx="6502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Percussion Family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~PP406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mo2000c.ipower.com/instruments/photos/timpan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1" y="381001"/>
            <a:ext cx="1963290" cy="213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914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Timpan</a:t>
            </a:r>
            <a:r>
              <a:rPr lang="en-US" dirty="0" smtClean="0"/>
              <a:t>i</a:t>
            </a:r>
          </a:p>
          <a:p>
            <a:r>
              <a:rPr lang="en-US" dirty="0" smtClean="0"/>
              <a:t>Pitched</a:t>
            </a:r>
          </a:p>
          <a:p>
            <a:r>
              <a:rPr lang="en-US" dirty="0" smtClean="0"/>
              <a:t>Strike</a:t>
            </a:r>
            <a:endParaRPr lang="en-US" dirty="0"/>
          </a:p>
        </p:txBody>
      </p:sp>
      <p:pic>
        <p:nvPicPr>
          <p:cNvPr id="7" name="~PP216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524000" y="2209800"/>
            <a:ext cx="304800" cy="304800"/>
          </a:xfrm>
          <a:prstGeom prst="rect">
            <a:avLst/>
          </a:prstGeom>
        </p:spPr>
      </p:pic>
      <p:pic>
        <p:nvPicPr>
          <p:cNvPr id="8" name="24 Timpan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954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9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)">
                                      <p:cBhvr>
                                        <p:cTn id="9" dur="307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tmo2000c.ipower.com/instruments/photos/timpan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1" y="381001"/>
            <a:ext cx="1963290" cy="2133600"/>
          </a:xfrm>
          <a:prstGeom prst="rect">
            <a:avLst/>
          </a:prstGeom>
          <a:noFill/>
        </p:spPr>
      </p:pic>
      <p:pic>
        <p:nvPicPr>
          <p:cNvPr id="11" name="Picture 8" descr="http://www.grahamnasby.com/misc/images_concertband/string-bass.jpg"/>
          <p:cNvPicPr>
            <a:picLocks noChangeAspect="1" noChangeArrowheads="1"/>
          </p:cNvPicPr>
          <p:nvPr/>
        </p:nvPicPr>
        <p:blipFill>
          <a:blip r:embed="rId7" cstate="print"/>
          <a:srcRect l="20690" r="20690"/>
          <a:stretch>
            <a:fillRect/>
          </a:stretch>
        </p:blipFill>
        <p:spPr bwMode="auto">
          <a:xfrm>
            <a:off x="7620000" y="0"/>
            <a:ext cx="1524000" cy="26894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62200" y="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914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Timpan</a:t>
            </a:r>
            <a:r>
              <a:rPr lang="en-US" dirty="0" smtClean="0"/>
              <a:t>i</a:t>
            </a:r>
          </a:p>
          <a:p>
            <a:r>
              <a:rPr lang="en-US" dirty="0" smtClean="0"/>
              <a:t>Pitched</a:t>
            </a:r>
          </a:p>
          <a:p>
            <a:r>
              <a:rPr lang="en-US" dirty="0" smtClean="0"/>
              <a:t>Strike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1295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/>
              <a:t>String Bass</a:t>
            </a:r>
            <a:endParaRPr lang="en-US" u="sng" dirty="0"/>
          </a:p>
        </p:txBody>
      </p:sp>
      <p:pic>
        <p:nvPicPr>
          <p:cNvPr id="9" name="~PP67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696325" y="2590800"/>
            <a:ext cx="304800" cy="304800"/>
          </a:xfrm>
          <a:prstGeom prst="rect">
            <a:avLst/>
          </a:prstGeom>
        </p:spPr>
      </p:pic>
      <p:pic>
        <p:nvPicPr>
          <p:cNvPr id="17" name="05 Bas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6106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10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748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mo2000c.ipower.com/instruments/photos/timpan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1" y="381001"/>
            <a:ext cx="1963290" cy="2133600"/>
          </a:xfrm>
          <a:prstGeom prst="rect">
            <a:avLst/>
          </a:prstGeom>
          <a:noFill/>
        </p:spPr>
      </p:pic>
      <p:pic>
        <p:nvPicPr>
          <p:cNvPr id="3" name="Picture 4" descr="http://library.thinkquest.org/05aug/01803/xylopho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1905000"/>
            <a:ext cx="2638016" cy="2057400"/>
          </a:xfrm>
          <a:prstGeom prst="rect">
            <a:avLst/>
          </a:prstGeom>
          <a:noFill/>
        </p:spPr>
      </p:pic>
      <p:pic>
        <p:nvPicPr>
          <p:cNvPr id="4" name="Picture 8" descr="http://www.grahamnasby.com/misc/images_concertband/string-bass.jpg"/>
          <p:cNvPicPr>
            <a:picLocks noChangeAspect="1" noChangeArrowheads="1"/>
          </p:cNvPicPr>
          <p:nvPr/>
        </p:nvPicPr>
        <p:blipFill>
          <a:blip r:embed="rId8" cstate="print"/>
          <a:srcRect l="20690" r="20690"/>
          <a:stretch>
            <a:fillRect/>
          </a:stretch>
        </p:blipFill>
        <p:spPr bwMode="auto">
          <a:xfrm>
            <a:off x="7620000" y="0"/>
            <a:ext cx="1524000" cy="2689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914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Timpan</a:t>
            </a:r>
            <a:r>
              <a:rPr lang="en-US" dirty="0" smtClean="0"/>
              <a:t>i</a:t>
            </a:r>
          </a:p>
          <a:p>
            <a:r>
              <a:rPr lang="en-US" dirty="0" smtClean="0"/>
              <a:t>Pitched</a:t>
            </a:r>
          </a:p>
          <a:p>
            <a:r>
              <a:rPr lang="en-US" dirty="0" smtClean="0"/>
              <a:t>Strike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819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/>
              <a:t>Xylophone</a:t>
            </a:r>
          </a:p>
          <a:p>
            <a:pPr algn="r"/>
            <a:r>
              <a:rPr lang="en-US" dirty="0" smtClean="0"/>
              <a:t>Pitched</a:t>
            </a:r>
          </a:p>
          <a:p>
            <a:pPr algn="r"/>
            <a:r>
              <a:rPr lang="en-US" dirty="0" smtClean="0"/>
              <a:t>Strike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1295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/>
              <a:t>String Bass</a:t>
            </a:r>
            <a:endParaRPr lang="en-US" u="sng" dirty="0"/>
          </a:p>
        </p:txBody>
      </p:sp>
      <p:pic>
        <p:nvPicPr>
          <p:cNvPr id="12" name="~PP19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191000" y="3657600"/>
            <a:ext cx="304800" cy="304800"/>
          </a:xfrm>
          <a:prstGeom prst="rect">
            <a:avLst/>
          </a:prstGeom>
        </p:spPr>
      </p:pic>
      <p:pic>
        <p:nvPicPr>
          <p:cNvPr id="13" name="26 Xylophon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133600" y="236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3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3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mo2000c.ipower.com/instruments/photos/timpan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1" y="381001"/>
            <a:ext cx="1963290" cy="2133600"/>
          </a:xfrm>
          <a:prstGeom prst="rect">
            <a:avLst/>
          </a:prstGeom>
          <a:noFill/>
        </p:spPr>
      </p:pic>
      <p:pic>
        <p:nvPicPr>
          <p:cNvPr id="3" name="Picture 4" descr="http://library.thinkquest.org/05aug/01803/xylopho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1905000"/>
            <a:ext cx="2638016" cy="2057400"/>
          </a:xfrm>
          <a:prstGeom prst="rect">
            <a:avLst/>
          </a:prstGeom>
          <a:noFill/>
        </p:spPr>
      </p:pic>
      <p:pic>
        <p:nvPicPr>
          <p:cNvPr id="4" name="Picture 8" descr="http://www.grahamnasby.com/misc/images_concertband/string-bass.jpg"/>
          <p:cNvPicPr>
            <a:picLocks noChangeAspect="1" noChangeArrowheads="1"/>
          </p:cNvPicPr>
          <p:nvPr/>
        </p:nvPicPr>
        <p:blipFill>
          <a:blip r:embed="rId8" cstate="print"/>
          <a:srcRect l="20690" r="20690"/>
          <a:stretch>
            <a:fillRect/>
          </a:stretch>
        </p:blipFill>
        <p:spPr bwMode="auto">
          <a:xfrm>
            <a:off x="7620000" y="0"/>
            <a:ext cx="1524000" cy="2689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914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Timpan</a:t>
            </a:r>
            <a:r>
              <a:rPr lang="en-US" dirty="0" smtClean="0"/>
              <a:t>i</a:t>
            </a:r>
          </a:p>
          <a:p>
            <a:r>
              <a:rPr lang="en-US" dirty="0" smtClean="0"/>
              <a:t>Pitched</a:t>
            </a:r>
          </a:p>
          <a:p>
            <a:r>
              <a:rPr lang="en-US" dirty="0" smtClean="0"/>
              <a:t>Strike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819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/>
              <a:t>Xylophone</a:t>
            </a:r>
          </a:p>
          <a:p>
            <a:pPr algn="r"/>
            <a:r>
              <a:rPr lang="en-US" dirty="0" smtClean="0"/>
              <a:t>Pitched</a:t>
            </a:r>
          </a:p>
          <a:p>
            <a:pPr algn="r"/>
            <a:r>
              <a:rPr lang="en-US" dirty="0" smtClean="0"/>
              <a:t>Strike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1295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/>
              <a:t>String Bass</a:t>
            </a:r>
            <a:endParaRPr lang="en-US" u="sng" dirty="0"/>
          </a:p>
        </p:txBody>
      </p:sp>
      <p:pic>
        <p:nvPicPr>
          <p:cNvPr id="10" name="Picture 11" descr="harp music 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2286000"/>
            <a:ext cx="1600200" cy="197358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20000" y="3048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Harp</a:t>
            </a:r>
            <a:endParaRPr lang="en-US" u="sng" dirty="0"/>
          </a:p>
        </p:txBody>
      </p:sp>
      <p:pic>
        <p:nvPicPr>
          <p:cNvPr id="14" name="~PP408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772400" y="3962400"/>
            <a:ext cx="304800" cy="304800"/>
          </a:xfrm>
          <a:prstGeom prst="rect">
            <a:avLst/>
          </a:prstGeom>
        </p:spPr>
      </p:pic>
      <p:pic>
        <p:nvPicPr>
          <p:cNvPr id="15" name="31 har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6705600" y="259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7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13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mo2000c.ipower.com/instruments/photos/timpan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1" y="381001"/>
            <a:ext cx="1963290" cy="2133600"/>
          </a:xfrm>
          <a:prstGeom prst="rect">
            <a:avLst/>
          </a:prstGeom>
          <a:noFill/>
        </p:spPr>
      </p:pic>
      <p:pic>
        <p:nvPicPr>
          <p:cNvPr id="3" name="Picture 4" descr="http://library.thinkquest.org/05aug/01803/xylopho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1879476"/>
            <a:ext cx="2638016" cy="2057400"/>
          </a:xfrm>
          <a:prstGeom prst="rect">
            <a:avLst/>
          </a:prstGeom>
          <a:noFill/>
        </p:spPr>
      </p:pic>
      <p:pic>
        <p:nvPicPr>
          <p:cNvPr id="4" name="Picture 12" descr="http://www.quia.com/files/quia/users/amwestenberg/Guir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2819400"/>
            <a:ext cx="2057400" cy="1279703"/>
          </a:xfrm>
          <a:prstGeom prst="rect">
            <a:avLst/>
          </a:prstGeom>
          <a:noFill/>
        </p:spPr>
      </p:pic>
      <p:pic>
        <p:nvPicPr>
          <p:cNvPr id="5" name="Picture 8" descr="http://www.grahamnasby.com/misc/images_concertband/string-bass.jpg"/>
          <p:cNvPicPr>
            <a:picLocks noChangeAspect="1" noChangeArrowheads="1"/>
          </p:cNvPicPr>
          <p:nvPr/>
        </p:nvPicPr>
        <p:blipFill>
          <a:blip r:embed="rId9" cstate="print"/>
          <a:srcRect l="20690" r="20690"/>
          <a:stretch>
            <a:fillRect/>
          </a:stretch>
        </p:blipFill>
        <p:spPr bwMode="auto">
          <a:xfrm>
            <a:off x="7620000" y="0"/>
            <a:ext cx="1524000" cy="2689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914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Timpan</a:t>
            </a:r>
            <a:r>
              <a:rPr lang="en-US" dirty="0" smtClean="0"/>
              <a:t>i</a:t>
            </a:r>
          </a:p>
          <a:p>
            <a:r>
              <a:rPr lang="en-US" dirty="0" smtClean="0"/>
              <a:t>Pitched</a:t>
            </a:r>
          </a:p>
          <a:p>
            <a:r>
              <a:rPr lang="en-US" dirty="0" smtClean="0"/>
              <a:t>Strike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2819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/>
              <a:t>Xylophone</a:t>
            </a:r>
          </a:p>
          <a:p>
            <a:pPr algn="r"/>
            <a:r>
              <a:rPr lang="en-US" dirty="0" smtClean="0"/>
              <a:t>Pitched</a:t>
            </a:r>
          </a:p>
          <a:p>
            <a:pPr algn="r"/>
            <a:r>
              <a:rPr lang="en-US" dirty="0" smtClean="0"/>
              <a:t>Strike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38100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/>
              <a:t>Guiro</a:t>
            </a:r>
            <a:endParaRPr lang="en-US" dirty="0" smtClean="0"/>
          </a:p>
          <a:p>
            <a:pPr algn="r"/>
            <a:r>
              <a:rPr lang="en-US" dirty="0" smtClean="0"/>
              <a:t>Unpitched</a:t>
            </a:r>
          </a:p>
          <a:p>
            <a:pPr algn="r"/>
            <a:r>
              <a:rPr lang="en-US" dirty="0" smtClean="0"/>
              <a:t>Scrape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1295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String Bass</a:t>
            </a:r>
            <a:endParaRPr lang="en-US" dirty="0"/>
          </a:p>
        </p:txBody>
      </p:sp>
      <p:pic>
        <p:nvPicPr>
          <p:cNvPr id="12" name="Picture 11" descr="harp music 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2286000"/>
            <a:ext cx="1600200" cy="197358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20000" y="3048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Harp</a:t>
            </a:r>
            <a:endParaRPr lang="en-US" dirty="0"/>
          </a:p>
        </p:txBody>
      </p:sp>
      <p:pic>
        <p:nvPicPr>
          <p:cNvPr id="14" name="~PP290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600200" y="3505200"/>
            <a:ext cx="304800" cy="304800"/>
          </a:xfrm>
          <a:prstGeom prst="rect">
            <a:avLst/>
          </a:prstGeom>
        </p:spPr>
      </p:pic>
      <p:pic>
        <p:nvPicPr>
          <p:cNvPr id="15" name="45 Guiro'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381000" y="3657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8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5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mo2000c.ipower.com/instruments/photos/timpan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1" y="381001"/>
            <a:ext cx="1963290" cy="2133600"/>
          </a:xfrm>
          <a:prstGeom prst="rect">
            <a:avLst/>
          </a:prstGeom>
          <a:noFill/>
        </p:spPr>
      </p:pic>
      <p:pic>
        <p:nvPicPr>
          <p:cNvPr id="3" name="Picture 4" descr="http://library.thinkquest.org/05aug/01803/xylopho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1905000"/>
            <a:ext cx="2638016" cy="2057400"/>
          </a:xfrm>
          <a:prstGeom prst="rect">
            <a:avLst/>
          </a:prstGeom>
          <a:noFill/>
        </p:spPr>
      </p:pic>
      <p:pic>
        <p:nvPicPr>
          <p:cNvPr id="4" name="Picture 12" descr="http://www.quia.com/files/quia/users/amwestenberg/Guir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2819400"/>
            <a:ext cx="2057400" cy="1279703"/>
          </a:xfrm>
          <a:prstGeom prst="rect">
            <a:avLst/>
          </a:prstGeom>
          <a:noFill/>
        </p:spPr>
      </p:pic>
      <p:pic>
        <p:nvPicPr>
          <p:cNvPr id="5" name="Picture 8" descr="http://www.grahamnasby.com/misc/images_concertband/string-bass.jpg"/>
          <p:cNvPicPr>
            <a:picLocks noChangeAspect="1" noChangeArrowheads="1"/>
          </p:cNvPicPr>
          <p:nvPr/>
        </p:nvPicPr>
        <p:blipFill>
          <a:blip r:embed="rId9" cstate="print"/>
          <a:srcRect l="20690" r="20690"/>
          <a:stretch>
            <a:fillRect/>
          </a:stretch>
        </p:blipFill>
        <p:spPr bwMode="auto">
          <a:xfrm>
            <a:off x="7620000" y="0"/>
            <a:ext cx="1524000" cy="2689412"/>
          </a:xfrm>
          <a:prstGeom prst="rect">
            <a:avLst/>
          </a:prstGeom>
          <a:noFill/>
        </p:spPr>
      </p:pic>
      <p:pic>
        <p:nvPicPr>
          <p:cNvPr id="6" name="Picture 18" descr="http://www.encoremusiclessons.com/images/about_page_imgs/violin-l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3581400"/>
            <a:ext cx="2286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2200" y="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914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Timpan</a:t>
            </a:r>
            <a:r>
              <a:rPr lang="en-US" dirty="0" smtClean="0"/>
              <a:t>i</a:t>
            </a:r>
          </a:p>
          <a:p>
            <a:r>
              <a:rPr lang="en-US" dirty="0" smtClean="0"/>
              <a:t>Pitched</a:t>
            </a:r>
          </a:p>
          <a:p>
            <a:r>
              <a:rPr lang="en-US" dirty="0" smtClean="0"/>
              <a:t>Strike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2819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/>
              <a:t>Xylophone</a:t>
            </a:r>
          </a:p>
          <a:p>
            <a:pPr algn="r"/>
            <a:r>
              <a:rPr lang="en-US" dirty="0" smtClean="0"/>
              <a:t>Pitched</a:t>
            </a:r>
          </a:p>
          <a:p>
            <a:pPr algn="r"/>
            <a:r>
              <a:rPr lang="en-US" dirty="0" smtClean="0"/>
              <a:t>Strike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8100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/>
              <a:t>Guiro</a:t>
            </a:r>
            <a:endParaRPr lang="en-US" dirty="0" smtClean="0"/>
          </a:p>
          <a:p>
            <a:pPr algn="r"/>
            <a:r>
              <a:rPr lang="en-US" dirty="0" smtClean="0"/>
              <a:t>Unpitched</a:t>
            </a:r>
          </a:p>
          <a:p>
            <a:pPr algn="r"/>
            <a:r>
              <a:rPr lang="en-US" dirty="0" smtClean="0"/>
              <a:t>Scrape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1295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String Bass</a:t>
            </a:r>
            <a:endParaRPr lang="en-US" dirty="0"/>
          </a:p>
        </p:txBody>
      </p:sp>
      <p:pic>
        <p:nvPicPr>
          <p:cNvPr id="13" name="Picture 11" descr="harp music 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3600" y="2286000"/>
            <a:ext cx="1600200" cy="197358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620000" y="3048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91400" y="58674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Violin</a:t>
            </a:r>
            <a:endParaRPr lang="en-US" dirty="0"/>
          </a:p>
        </p:txBody>
      </p:sp>
      <p:pic>
        <p:nvPicPr>
          <p:cNvPr id="18" name="~PP25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001000" y="5410200"/>
            <a:ext cx="304800" cy="304800"/>
          </a:xfrm>
          <a:prstGeom prst="rect">
            <a:avLst/>
          </a:prstGeom>
        </p:spPr>
      </p:pic>
      <p:pic>
        <p:nvPicPr>
          <p:cNvPr id="19" name="Violin Mozart 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610600" y="426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37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29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mo2000c.ipower.com/instruments/photos/timpan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1" y="381001"/>
            <a:ext cx="1963290" cy="2133600"/>
          </a:xfrm>
          <a:prstGeom prst="rect">
            <a:avLst/>
          </a:prstGeom>
          <a:noFill/>
        </p:spPr>
      </p:pic>
      <p:pic>
        <p:nvPicPr>
          <p:cNvPr id="3" name="Picture 4" descr="http://library.thinkquest.org/05aug/01803/xylopho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1905000"/>
            <a:ext cx="2638016" cy="2057400"/>
          </a:xfrm>
          <a:prstGeom prst="rect">
            <a:avLst/>
          </a:prstGeom>
          <a:noFill/>
        </p:spPr>
      </p:pic>
      <p:pic>
        <p:nvPicPr>
          <p:cNvPr id="4" name="Picture 8" descr="http://www.buzzle.com/images/musical-instruments/percussion-instruments-triang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648200"/>
            <a:ext cx="2209799" cy="2209800"/>
          </a:xfrm>
          <a:prstGeom prst="rect">
            <a:avLst/>
          </a:prstGeom>
          <a:noFill/>
        </p:spPr>
      </p:pic>
      <p:pic>
        <p:nvPicPr>
          <p:cNvPr id="5" name="Picture 10" descr="http://www.musicwithease.com/maracas-6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3886200"/>
            <a:ext cx="1905000" cy="1835727"/>
          </a:xfrm>
          <a:prstGeom prst="rect">
            <a:avLst/>
          </a:prstGeom>
          <a:noFill/>
        </p:spPr>
      </p:pic>
      <p:pic>
        <p:nvPicPr>
          <p:cNvPr id="6" name="Picture 12" descr="http://www.quia.com/files/quia/users/amwestenberg/Guir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2819400"/>
            <a:ext cx="2057400" cy="1279703"/>
          </a:xfrm>
          <a:prstGeom prst="rect">
            <a:avLst/>
          </a:prstGeom>
          <a:noFill/>
        </p:spPr>
      </p:pic>
      <p:pic>
        <p:nvPicPr>
          <p:cNvPr id="7" name="Picture 8" descr="http://www.grahamnasby.com/misc/images_concertband/string-bass.jpg"/>
          <p:cNvPicPr>
            <a:picLocks noChangeAspect="1" noChangeArrowheads="1"/>
          </p:cNvPicPr>
          <p:nvPr/>
        </p:nvPicPr>
        <p:blipFill>
          <a:blip r:embed="rId11" cstate="print"/>
          <a:srcRect l="20690" r="20690"/>
          <a:stretch>
            <a:fillRect/>
          </a:stretch>
        </p:blipFill>
        <p:spPr bwMode="auto">
          <a:xfrm>
            <a:off x="7620000" y="0"/>
            <a:ext cx="1524000" cy="2689412"/>
          </a:xfrm>
          <a:prstGeom prst="rect">
            <a:avLst/>
          </a:prstGeom>
          <a:noFill/>
        </p:spPr>
      </p:pic>
      <p:pic>
        <p:nvPicPr>
          <p:cNvPr id="8" name="Picture 18" descr="http://www.encoremusiclessons.com/images/about_page_imgs/violin-l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0" y="3581400"/>
            <a:ext cx="2286000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62200" y="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914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Timpan</a:t>
            </a:r>
            <a:r>
              <a:rPr lang="en-US" dirty="0" smtClean="0"/>
              <a:t>i</a:t>
            </a:r>
          </a:p>
          <a:p>
            <a:r>
              <a:rPr lang="en-US" dirty="0" smtClean="0"/>
              <a:t>Pitched</a:t>
            </a:r>
          </a:p>
          <a:p>
            <a:r>
              <a:rPr lang="en-US" dirty="0" smtClean="0"/>
              <a:t>Strike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2819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/>
              <a:t>Xylophone</a:t>
            </a:r>
          </a:p>
          <a:p>
            <a:pPr algn="r"/>
            <a:r>
              <a:rPr lang="en-US" dirty="0" smtClean="0"/>
              <a:t>Pitched</a:t>
            </a:r>
          </a:p>
          <a:p>
            <a:pPr algn="r"/>
            <a:r>
              <a:rPr lang="en-US" dirty="0" smtClean="0"/>
              <a:t>Strike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38100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/>
              <a:t>Guiro</a:t>
            </a:r>
            <a:endParaRPr lang="en-US" dirty="0" smtClean="0"/>
          </a:p>
          <a:p>
            <a:pPr algn="r"/>
            <a:r>
              <a:rPr lang="en-US" dirty="0" smtClean="0"/>
              <a:t>Unpitched</a:t>
            </a:r>
          </a:p>
          <a:p>
            <a:pPr algn="r"/>
            <a:r>
              <a:rPr lang="en-US" dirty="0" smtClean="0"/>
              <a:t>Scrape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53340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Maracas</a:t>
            </a:r>
            <a:endParaRPr lang="en-US" dirty="0" smtClean="0"/>
          </a:p>
          <a:p>
            <a:r>
              <a:rPr lang="en-US" dirty="0" smtClean="0"/>
              <a:t>Unpitched</a:t>
            </a:r>
          </a:p>
          <a:p>
            <a:r>
              <a:rPr lang="en-US" dirty="0" smtClean="0"/>
              <a:t>Shake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56388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/>
              <a:t>Triangle</a:t>
            </a:r>
            <a:endParaRPr lang="en-US" dirty="0" smtClean="0"/>
          </a:p>
          <a:p>
            <a:pPr algn="r"/>
            <a:r>
              <a:rPr lang="en-US" dirty="0" smtClean="0"/>
              <a:t>Unpitched</a:t>
            </a:r>
          </a:p>
          <a:p>
            <a:pPr algn="r"/>
            <a:r>
              <a:rPr lang="en-US" dirty="0" smtClean="0"/>
              <a:t>Strike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800" y="1295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String Bass</a:t>
            </a:r>
            <a:endParaRPr lang="en-US" dirty="0"/>
          </a:p>
        </p:txBody>
      </p:sp>
      <p:pic>
        <p:nvPicPr>
          <p:cNvPr id="17" name="Picture 11" descr="harp music 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3600" y="2286000"/>
            <a:ext cx="1600200" cy="197358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620000" y="3048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91400" y="58674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Violin</a:t>
            </a:r>
            <a:endParaRPr lang="en-US" dirty="0"/>
          </a:p>
        </p:txBody>
      </p:sp>
      <p:pic>
        <p:nvPicPr>
          <p:cNvPr id="23" name="~PP8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2895600" y="5867400"/>
            <a:ext cx="304800" cy="304800"/>
          </a:xfrm>
          <a:prstGeom prst="rect">
            <a:avLst/>
          </a:prstGeom>
        </p:spPr>
      </p:pic>
      <p:pic>
        <p:nvPicPr>
          <p:cNvPr id="22" name="27 Triangl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905000" y="510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5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65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4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807720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 smtClean="0"/>
              <a:t>Citations</a:t>
            </a:r>
          </a:p>
          <a:p>
            <a:r>
              <a:rPr lang="en-US" sz="1500" b="1" u="sng" dirty="0" smtClean="0"/>
              <a:t>Images</a:t>
            </a:r>
          </a:p>
          <a:p>
            <a:r>
              <a:rPr lang="en-US" sz="1500" b="1" dirty="0" smtClean="0"/>
              <a:t>Timpani</a:t>
            </a:r>
            <a:r>
              <a:rPr lang="en-US" sz="1500" dirty="0" smtClean="0"/>
              <a:t> - </a:t>
            </a:r>
            <a:r>
              <a:rPr lang="en-US" sz="1500" dirty="0" smtClean="0">
                <a:hlinkClick r:id="rId2"/>
              </a:rPr>
              <a:t>http://tmo2000c.ipower.com/instruments/photos/timpani.jpg</a:t>
            </a:r>
            <a:endParaRPr lang="en-US" sz="1500" dirty="0" smtClean="0"/>
          </a:p>
          <a:p>
            <a:r>
              <a:rPr lang="en-US" sz="1500" b="1" dirty="0" smtClean="0"/>
              <a:t>Xylophone</a:t>
            </a:r>
            <a:r>
              <a:rPr lang="en-US" sz="1500" dirty="0" smtClean="0"/>
              <a:t> - </a:t>
            </a:r>
            <a:r>
              <a:rPr lang="en-US" sz="1500" dirty="0" smtClean="0">
                <a:hlinkClick r:id="rId3"/>
              </a:rPr>
              <a:t>http://library.thinkquest.org/05aug/01803/xylophone.jpg</a:t>
            </a:r>
            <a:endParaRPr lang="en-US" sz="1500" dirty="0" smtClean="0"/>
          </a:p>
          <a:p>
            <a:r>
              <a:rPr lang="en-US" sz="1500" b="1" dirty="0" smtClean="0"/>
              <a:t>Triangle</a:t>
            </a:r>
            <a:r>
              <a:rPr lang="en-US" sz="1500" dirty="0" smtClean="0"/>
              <a:t> - </a:t>
            </a:r>
            <a:r>
              <a:rPr lang="en-US" sz="1500" dirty="0" smtClean="0">
                <a:hlinkClick r:id="rId4"/>
              </a:rPr>
              <a:t>http://www.buzzle.com/images/musical-instruments/percussion-instruments-triangle.jpg</a:t>
            </a:r>
            <a:r>
              <a:rPr lang="en-US" sz="1500" dirty="0" smtClean="0"/>
              <a:t>  </a:t>
            </a:r>
          </a:p>
          <a:p>
            <a:r>
              <a:rPr lang="en-US" sz="1500" b="1" dirty="0" smtClean="0"/>
              <a:t>Maracas</a:t>
            </a:r>
            <a:r>
              <a:rPr lang="en-US" sz="1500" dirty="0" smtClean="0"/>
              <a:t> – http://www.musicwithease.com/maracas-6.gif</a:t>
            </a:r>
          </a:p>
          <a:p>
            <a:r>
              <a:rPr lang="en-US" sz="1500" b="1" dirty="0" smtClean="0"/>
              <a:t>Guiro</a:t>
            </a:r>
            <a:r>
              <a:rPr lang="en-US" sz="1500" dirty="0" smtClean="0"/>
              <a:t>  - http://www.quia.com/files/quia/users/amwestenberg/Guiro</a:t>
            </a:r>
          </a:p>
          <a:p>
            <a:r>
              <a:rPr lang="en-US" sz="1500" b="1" dirty="0" smtClean="0"/>
              <a:t>String Bass</a:t>
            </a:r>
            <a:r>
              <a:rPr lang="en-US" sz="1500" dirty="0" smtClean="0"/>
              <a:t> - </a:t>
            </a:r>
            <a:r>
              <a:rPr lang="en-US" sz="1500" dirty="0" smtClean="0">
                <a:hlinkClick r:id="rId5"/>
              </a:rPr>
              <a:t>http://www.grahamnasby.com/misc/images_concertband/string-bass.jpg</a:t>
            </a:r>
            <a:endParaRPr lang="en-US" sz="1500" dirty="0" smtClean="0"/>
          </a:p>
          <a:p>
            <a:r>
              <a:rPr lang="en-US" sz="1500" b="1" dirty="0" smtClean="0"/>
              <a:t>Harp</a:t>
            </a:r>
            <a:r>
              <a:rPr lang="en-US" sz="1500" dirty="0" smtClean="0"/>
              <a:t> – Joanna </a:t>
            </a:r>
            <a:r>
              <a:rPr lang="en-US" sz="1500" dirty="0" err="1" smtClean="0"/>
              <a:t>Mell</a:t>
            </a:r>
            <a:r>
              <a:rPr lang="en-US" sz="1500" dirty="0" smtClean="0"/>
              <a:t> </a:t>
            </a:r>
            <a:r>
              <a:rPr lang="en-US" sz="1500" dirty="0" smtClean="0">
                <a:hlinkClick r:id="rId6"/>
              </a:rPr>
              <a:t>http://www.joannamell.com/assets/images/harp_joanna_mell_white_dress.jpg</a:t>
            </a:r>
            <a:endParaRPr lang="en-US" sz="1500" dirty="0" smtClean="0"/>
          </a:p>
          <a:p>
            <a:r>
              <a:rPr lang="en-US" sz="1500" b="1" dirty="0" smtClean="0"/>
              <a:t>Violin</a:t>
            </a:r>
            <a:r>
              <a:rPr lang="en-US" sz="1500" dirty="0" smtClean="0"/>
              <a:t> - </a:t>
            </a:r>
            <a:r>
              <a:rPr lang="en-US" sz="1500" dirty="0" smtClean="0">
                <a:hlinkClick r:id="rId7"/>
              </a:rPr>
              <a:t>http://www.encoremusiclessons.com/images/about_page_imgs/violin-lg.jpg</a:t>
            </a:r>
            <a:endParaRPr lang="en-US" sz="1500" dirty="0" smtClean="0"/>
          </a:p>
          <a:p>
            <a:r>
              <a:rPr lang="en-US" sz="1500" b="1" u="sng" dirty="0" smtClean="0"/>
              <a:t>Sound Samples </a:t>
            </a:r>
            <a:r>
              <a:rPr lang="en-US" sz="1500" b="1" dirty="0" smtClean="0"/>
              <a:t> - Taken from Boise Philharmonic Children’s Concert; Sample CD, 2002.</a:t>
            </a:r>
          </a:p>
          <a:p>
            <a:r>
              <a:rPr lang="en-US" sz="1500" b="1" dirty="0" smtClean="0"/>
              <a:t>Timpani – </a:t>
            </a:r>
            <a:r>
              <a:rPr lang="en-US" sz="1500" b="1" i="1" dirty="0" smtClean="0"/>
              <a:t>March for Kettledrums,</a:t>
            </a:r>
            <a:r>
              <a:rPr lang="en-US" sz="1500" b="1" dirty="0" smtClean="0"/>
              <a:t> Played by Nexus Ensemble, Jacques </a:t>
            </a:r>
            <a:r>
              <a:rPr lang="en-US" sz="1500" b="1" dirty="0" err="1" smtClean="0"/>
              <a:t>Philidor</a:t>
            </a:r>
            <a:r>
              <a:rPr lang="en-US" sz="1500" b="1" dirty="0" smtClean="0"/>
              <a:t>, composer.</a:t>
            </a:r>
          </a:p>
          <a:p>
            <a:r>
              <a:rPr lang="en-US" sz="1500" b="1" dirty="0" smtClean="0"/>
              <a:t>String Bass – </a:t>
            </a:r>
            <a:r>
              <a:rPr lang="en-US" sz="1500" b="1" i="1" dirty="0" smtClean="0"/>
              <a:t>Carnival of the Animals “The Elephant”,</a:t>
            </a:r>
            <a:r>
              <a:rPr lang="en-US" sz="1500" b="1" dirty="0" smtClean="0"/>
              <a:t> </a:t>
            </a:r>
            <a:r>
              <a:rPr lang="en-US" sz="1500" b="1" i="1" dirty="0" smtClean="0"/>
              <a:t> </a:t>
            </a:r>
            <a:r>
              <a:rPr lang="en-US" sz="1500" b="1" dirty="0" smtClean="0"/>
              <a:t>Played by </a:t>
            </a:r>
            <a:r>
              <a:rPr lang="en-US" sz="1500" b="1" dirty="0" err="1" smtClean="0"/>
              <a:t>Gabin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Louridon</a:t>
            </a:r>
            <a:r>
              <a:rPr lang="en-US" sz="1500" b="1" dirty="0" smtClean="0"/>
              <a:t>, C. Saint-Saens, Composer.</a:t>
            </a:r>
          </a:p>
          <a:p>
            <a:r>
              <a:rPr lang="en-US" sz="1500" b="1" dirty="0" smtClean="0"/>
              <a:t>Xylophone – </a:t>
            </a:r>
            <a:r>
              <a:rPr lang="en-US" sz="1500" b="1" i="1" dirty="0" smtClean="0"/>
              <a:t>Bolero – Spanish Dance No. 5,</a:t>
            </a:r>
            <a:r>
              <a:rPr lang="en-US" sz="1500" b="1" dirty="0" smtClean="0"/>
              <a:t>  Played by Nexus Ensemble, M. </a:t>
            </a:r>
            <a:r>
              <a:rPr lang="en-US" sz="1500" b="1" dirty="0" err="1" smtClean="0"/>
              <a:t>Moszkowsky</a:t>
            </a:r>
            <a:r>
              <a:rPr lang="en-US" sz="1500" b="1" dirty="0" smtClean="0"/>
              <a:t>,  Composer.</a:t>
            </a:r>
          </a:p>
          <a:p>
            <a:r>
              <a:rPr lang="en-US" sz="1500" b="1" dirty="0" smtClean="0"/>
              <a:t>Triangle and Maracas -  Unknown.  </a:t>
            </a:r>
          </a:p>
          <a:p>
            <a:r>
              <a:rPr lang="en-US" sz="1500" b="1" dirty="0" smtClean="0"/>
              <a:t>Harp – </a:t>
            </a:r>
            <a:r>
              <a:rPr lang="en-US" sz="1500" b="1" i="1" dirty="0" smtClean="0"/>
              <a:t>Concerto for Harp and Orchestra,</a:t>
            </a:r>
            <a:r>
              <a:rPr lang="en-US" sz="1500" b="1" dirty="0" smtClean="0"/>
              <a:t> Played by </a:t>
            </a:r>
            <a:r>
              <a:rPr lang="en-US" sz="1500" b="1" dirty="0" err="1" smtClean="0"/>
              <a:t>Nicanor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Zabaleta</a:t>
            </a:r>
            <a:r>
              <a:rPr lang="en-US" sz="1500" b="1" dirty="0" smtClean="0"/>
              <a:t>, F. </a:t>
            </a:r>
            <a:r>
              <a:rPr lang="en-US" sz="1500" b="1" dirty="0" err="1" smtClean="0"/>
              <a:t>Boieldieu</a:t>
            </a:r>
            <a:r>
              <a:rPr lang="en-US" sz="1500" b="1" dirty="0" smtClean="0"/>
              <a:t>, Composer.</a:t>
            </a:r>
          </a:p>
          <a:p>
            <a:r>
              <a:rPr lang="en-US" sz="1500" b="1" dirty="0" smtClean="0"/>
              <a:t>Guiro -  </a:t>
            </a:r>
            <a:r>
              <a:rPr lang="en-US" sz="1500" b="1" i="1" dirty="0" smtClean="0"/>
              <a:t>Guiro’s,</a:t>
            </a:r>
            <a:r>
              <a:rPr lang="en-US" sz="1500" b="1" dirty="0" smtClean="0"/>
              <a:t> Played by Sound effects, Special FX2.</a:t>
            </a:r>
          </a:p>
          <a:p>
            <a:r>
              <a:rPr lang="en-US" sz="1500" b="1" dirty="0" smtClean="0"/>
              <a:t>Violin – Microsoft Office Sound Samples</a:t>
            </a:r>
          </a:p>
          <a:p>
            <a:r>
              <a:rPr lang="en-US" sz="1500" b="1" dirty="0" smtClean="0"/>
              <a:t>Narration</a:t>
            </a:r>
            <a:r>
              <a:rPr lang="en-US" sz="1500" dirty="0" smtClean="0"/>
              <a:t> – Trudi Clark-Cochrane</a:t>
            </a:r>
          </a:p>
          <a:p>
            <a:endParaRPr lang="en-US" sz="1500" dirty="0" smtClean="0"/>
          </a:p>
          <a:p>
            <a:pPr algn="ctr"/>
            <a:r>
              <a:rPr lang="en-US" sz="1500" b="1" dirty="0" smtClean="0"/>
              <a:t>Created by Trudi Clark-Cochrane, Meridian Joint School District No. 2, 2012</a:t>
            </a:r>
          </a:p>
          <a:p>
            <a:endParaRPr lang="en-US" sz="1600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280</Words>
  <Application>Microsoft Office PowerPoint</Application>
  <PresentationFormat>On-screen Show (4:3)</PresentationFormat>
  <Paragraphs>114</Paragraphs>
  <Slides>9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Trudi</dc:creator>
  <cp:lastModifiedBy>Lewis Taggart</cp:lastModifiedBy>
  <cp:revision>55</cp:revision>
  <dcterms:created xsi:type="dcterms:W3CDTF">2012-07-02T03:12:36Z</dcterms:created>
  <dcterms:modified xsi:type="dcterms:W3CDTF">2014-02-19T15:25:01Z</dcterms:modified>
</cp:coreProperties>
</file>