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0" r:id="rId5"/>
    <p:sldId id="261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7948A-E7B0-4E37-AEB7-62F31F7B9B79}" type="datetimeFigureOut">
              <a:rPr lang="en-US" smtClean="0"/>
              <a:pPr/>
              <a:t>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3B4A-FB9F-449C-A5E2-340B36A39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12" Type="http://schemas.openxmlformats.org/officeDocument/2006/relationships/image" Target="../media/image15.jpeg"/><Relationship Id="rId2" Type="http://schemas.openxmlformats.org/officeDocument/2006/relationships/audio" Target="../media/audio19.wav"/><Relationship Id="rId1" Type="http://schemas.openxmlformats.org/officeDocument/2006/relationships/audio" Target="../media/audio18.wav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2.jpe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4.jpe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12" Type="http://schemas.openxmlformats.org/officeDocument/2006/relationships/image" Target="../media/image12.jpeg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6" Type="http://schemas.openxmlformats.org/officeDocument/2006/relationships/image" Target="../media/image2.jpeg"/><Relationship Id="rId11" Type="http://schemas.openxmlformats.org/officeDocument/2006/relationships/image" Target="../media/image17.jpeg"/><Relationship Id="rId5" Type="http://schemas.openxmlformats.org/officeDocument/2006/relationships/image" Target="../media/image8.jpeg"/><Relationship Id="rId15" Type="http://schemas.openxmlformats.org/officeDocument/2006/relationships/image" Target="../media/image1.png"/><Relationship Id="rId10" Type="http://schemas.openxmlformats.org/officeDocument/2006/relationships/image" Target="../media/image4.jpeg"/><Relationship Id="rId4" Type="http://schemas.openxmlformats.org/officeDocument/2006/relationships/image" Target="../media/image20.jpeg"/><Relationship Id="rId9" Type="http://schemas.openxmlformats.org/officeDocument/2006/relationships/image" Target="../media/image10.jpe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zorgan.com/sounds/sounds.htm" TargetMode="External"/><Relationship Id="rId3" Type="http://schemas.openxmlformats.org/officeDocument/2006/relationships/hyperlink" Target="1t:429,r:5,s:100,i:71" TargetMode="External"/><Relationship Id="rId7" Type="http://schemas.openxmlformats.org/officeDocument/2006/relationships/hyperlink" Target="http://www.nzorgan.com/mp3files/renaudcut.mp3" TargetMode="External"/><Relationship Id="rId12" Type="http://schemas.openxmlformats.org/officeDocument/2006/relationships/hyperlink" Target="http://larkinam.com/HammeredDulcimers.html" TargetMode="External"/><Relationship Id="rId2" Type="http://schemas.openxmlformats.org/officeDocument/2006/relationships/hyperlink" Target=",i:1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psaz.org/skyline/staff/tcbender/class4/images/electric_guitar.jpg" TargetMode="External"/><Relationship Id="rId11" Type="http://schemas.openxmlformats.org/officeDocument/2006/relationships/hyperlink" Target="http://www-personal.umich.edu/~bpl/clav-1b.wav" TargetMode="External"/><Relationship Id="rId5" Type="http://schemas.openxmlformats.org/officeDocument/2006/relationships/hyperlink" Target="http://people.delphiforums.com/SIGN543/Dulcimer_hands.jpg" TargetMode="External"/><Relationship Id="rId10" Type="http://schemas.openxmlformats.org/officeDocument/2006/relationships/hyperlink" Target="http://www-personal.umich.edu/~bpl/hpsi.html" TargetMode="External"/><Relationship Id="rId4" Type="http://schemas.openxmlformats.org/officeDocument/2006/relationships/hyperlink" Target="http://2.bp.blogspot.com/-fLgkjrxyK7k/TcwHPvRZROI/AAAAAAAAAwA/STHo1vPoWqI/s1600/acoustic_guitar.jpg" TargetMode="External"/><Relationship Id="rId9" Type="http://schemas.openxmlformats.org/officeDocument/2006/relationships/hyperlink" Target="http://www-personal.umich.edu/~bpl/h-fr3b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../media/audio9.wav"/><Relationship Id="rId1" Type="http://schemas.openxmlformats.org/officeDocument/2006/relationships/audio" Target="../media/audio8.wav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image" Target="../media/image6.jpeg"/><Relationship Id="rId11" Type="http://schemas.openxmlformats.org/officeDocument/2006/relationships/image" Target="../media/image13.png"/><Relationship Id="rId5" Type="http://schemas.openxmlformats.org/officeDocument/2006/relationships/image" Target="../media/image2.jpeg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12" Type="http://schemas.openxmlformats.org/officeDocument/2006/relationships/image" Target="../media/image1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image" Target="../media/image6.jpeg"/><Relationship Id="rId11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12" Type="http://schemas.openxmlformats.org/officeDocument/2006/relationships/image" Target="../media/image3.png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6.jpeg"/><Relationship Id="rId11" Type="http://schemas.openxmlformats.org/officeDocument/2006/relationships/image" Target="../media/image15.jpeg"/><Relationship Id="rId5" Type="http://schemas.openxmlformats.org/officeDocument/2006/relationships/image" Target="../media/image2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9917" y="2967335"/>
            <a:ext cx="4944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Keyboard Family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~PP185.WAV">
            <a:hlinkClick r:id="" action="ppaction://media"/>
          </p:cNvPr>
          <p:cNvPicPr>
            <a:picLocks noRot="1" noChangeAspect="1"/>
          </p:cNvPicPr>
          <p:nvPr>
            <a:wavAudioFile r:embed="rId1" name="~PP18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1.bp.blogspot.com/-LfX6nETd5HA/TrcvstNlzUI/AAAAAAAAAkw/6j_pr2B3fZ0/s1600/clari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82474">
            <a:off x="7196671" y="1340312"/>
            <a:ext cx="2743200" cy="2155058"/>
          </a:xfrm>
          <a:prstGeom prst="rect">
            <a:avLst/>
          </a:prstGeom>
          <a:noFill/>
        </p:spPr>
      </p:pic>
      <p:pic>
        <p:nvPicPr>
          <p:cNvPr id="3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5" name="Picture 4" descr="http://www.ateliermarcducornet.com/new/im/instruments/md/huber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971800"/>
            <a:ext cx="1752600" cy="1961018"/>
          </a:xfrm>
          <a:prstGeom prst="rect">
            <a:avLst/>
          </a:prstGeom>
          <a:noFill/>
        </p:spPr>
      </p:pic>
      <p:pic>
        <p:nvPicPr>
          <p:cNvPr id="6" name="Picture 8" descr="http://www.lautenwerk.com/images_harpsichords/lautenwerk_harpsicho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514600"/>
            <a:ext cx="1600200" cy="1832755"/>
          </a:xfrm>
          <a:prstGeom prst="rect">
            <a:avLst/>
          </a:prstGeom>
          <a:noFill/>
        </p:spPr>
      </p:pic>
      <p:pic>
        <p:nvPicPr>
          <p:cNvPr id="7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pic>
        <p:nvPicPr>
          <p:cNvPr id="8" name="Picture 2" descr="http://static.guim.co.uk/sys-images/Guardian/Pix/pictures/2010/7/13/1279012099089/Casio-electronic-keyboard-006.jpg"/>
          <p:cNvPicPr>
            <a:picLocks noChangeAspect="1" noChangeArrowheads="1"/>
          </p:cNvPicPr>
          <p:nvPr/>
        </p:nvPicPr>
        <p:blipFill>
          <a:blip r:embed="rId10" cstate="print"/>
          <a:srcRect t="17391" b="24638"/>
          <a:stretch>
            <a:fillRect/>
          </a:stretch>
        </p:blipFill>
        <p:spPr bwMode="auto">
          <a:xfrm>
            <a:off x="152400" y="5257800"/>
            <a:ext cx="3733800" cy="1298713"/>
          </a:xfrm>
          <a:prstGeom prst="rect">
            <a:avLst/>
          </a:prstGeom>
          <a:noFill/>
        </p:spPr>
      </p:pic>
      <p:pic>
        <p:nvPicPr>
          <p:cNvPr id="9" name="Picture 4" descr="http://2.bp.blogspot.com/-fLgkjrxyK7k/TcwHPvRZROI/AAAAAAAAAwA/STHo1vPoWqI/s1600/acoustic_guita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2514600"/>
            <a:ext cx="1828800" cy="1828801"/>
          </a:xfrm>
          <a:prstGeom prst="rect">
            <a:avLst/>
          </a:prstGeom>
          <a:noFill/>
        </p:spPr>
      </p:pic>
      <p:pic>
        <p:nvPicPr>
          <p:cNvPr id="10" name="Picture 6" descr="http://t0.gstatic.com/images?q=tbn:ANd9GcTkCn645mfCDD7NU6PMag6XQjKh0zhr_CkQ7lDDbxbyoTTmdXpZbQ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1800" y="3886200"/>
            <a:ext cx="2209800" cy="165521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Harpsichord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4419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Clavichord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6248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Piano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Hammered Dulcimer</a:t>
            </a:r>
            <a:endParaRPr lang="en-US" dirty="0"/>
          </a:p>
        </p:txBody>
      </p:sp>
      <p:pic>
        <p:nvPicPr>
          <p:cNvPr id="22" name="~PP214.WAV">
            <a:hlinkClick r:id="" action="ppaction://media"/>
          </p:cNvPr>
          <p:cNvPicPr>
            <a:picLocks noRot="1" noChangeAspect="1"/>
          </p:cNvPicPr>
          <p:nvPr>
            <a:wavAudioFile r:embed="rId1" name="~PP214.WAV"/>
          </p:nvPr>
        </p:nvPicPr>
        <p:blipFill>
          <a:blip r:embed="rId13" cstate="print"/>
          <a:stretch>
            <a:fillRect/>
          </a:stretch>
        </p:blipFill>
        <p:spPr>
          <a:xfrm>
            <a:off x="457200" y="5638800"/>
            <a:ext cx="304800" cy="304800"/>
          </a:xfrm>
          <a:prstGeom prst="rect">
            <a:avLst/>
          </a:prstGeom>
        </p:spPr>
      </p:pic>
      <p:pic>
        <p:nvPicPr>
          <p:cNvPr id="23" name="Digital Keyboard.wav">
            <a:hlinkClick r:id="" action="ppaction://media"/>
          </p:cNvPr>
          <p:cNvPicPr>
            <a:picLocks noRot="1" noChangeAspect="1"/>
          </p:cNvPicPr>
          <p:nvPr>
            <a:wavAudioFile r:embed="rId2" name="Digital Keyboard.wav"/>
          </p:nvPr>
        </p:nvPicPr>
        <p:blipFill>
          <a:blip r:embed="rId14" cstate="print"/>
          <a:stretch>
            <a:fillRect/>
          </a:stretch>
        </p:blipFill>
        <p:spPr>
          <a:xfrm>
            <a:off x="35052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41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mpsaz.org/skyline/staff/tcbender/class4/images/electric_gui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60000">
            <a:off x="5817782" y="4979581"/>
            <a:ext cx="2438400" cy="2438400"/>
          </a:xfrm>
          <a:prstGeom prst="rect">
            <a:avLst/>
          </a:prstGeom>
          <a:noFill/>
        </p:spPr>
      </p:pic>
      <p:pic>
        <p:nvPicPr>
          <p:cNvPr id="1038" name="Picture 14" descr="http://1.bp.blogspot.com/-LfX6nETd5HA/TrcvstNlzUI/AAAAAAAAAkw/6j_pr2B3fZ0/s1600/clarin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82474">
            <a:off x="7196671" y="1340312"/>
            <a:ext cx="2743200" cy="2155058"/>
          </a:xfrm>
          <a:prstGeom prst="rect">
            <a:avLst/>
          </a:prstGeom>
          <a:noFill/>
        </p:spPr>
      </p:pic>
      <p:pic>
        <p:nvPicPr>
          <p:cNvPr id="1026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1028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1030" name="Picture 6" descr="http://www.ateliermarcducornet.com/new/im/instruments/md/hubert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971800"/>
            <a:ext cx="1752600" cy="1961018"/>
          </a:xfrm>
          <a:prstGeom prst="rect">
            <a:avLst/>
          </a:prstGeom>
          <a:noFill/>
        </p:spPr>
      </p:pic>
      <p:pic>
        <p:nvPicPr>
          <p:cNvPr id="1032" name="Picture 8" descr="http://www.lautenwerk.com/images_harpsichords/lautenwerk_harpsichor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514600"/>
            <a:ext cx="1600200" cy="1832755"/>
          </a:xfrm>
          <a:prstGeom prst="rect">
            <a:avLst/>
          </a:prstGeom>
          <a:noFill/>
        </p:spPr>
      </p:pic>
      <p:pic>
        <p:nvPicPr>
          <p:cNvPr id="1033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pic>
        <p:nvPicPr>
          <p:cNvPr id="2050" name="Picture 2" descr="http://static.guim.co.uk/sys-images/Guardian/Pix/pictures/2010/7/13/1279012099089/Casio-electronic-keyboard-006.jpg"/>
          <p:cNvPicPr>
            <a:picLocks noChangeAspect="1" noChangeArrowheads="1"/>
          </p:cNvPicPr>
          <p:nvPr/>
        </p:nvPicPr>
        <p:blipFill>
          <a:blip r:embed="rId11" cstate="print"/>
          <a:srcRect t="17391" b="24638"/>
          <a:stretch>
            <a:fillRect/>
          </a:stretch>
        </p:blipFill>
        <p:spPr bwMode="auto">
          <a:xfrm>
            <a:off x="152400" y="5257800"/>
            <a:ext cx="3733800" cy="1298713"/>
          </a:xfrm>
          <a:prstGeom prst="rect">
            <a:avLst/>
          </a:prstGeom>
          <a:noFill/>
        </p:spPr>
      </p:pic>
      <p:pic>
        <p:nvPicPr>
          <p:cNvPr id="2052" name="Picture 4" descr="http://2.bp.blogspot.com/-fLgkjrxyK7k/TcwHPvRZROI/AAAAAAAAAwA/STHo1vPoWqI/s1600/acoustic_guita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00" y="2514600"/>
            <a:ext cx="1828800" cy="1828801"/>
          </a:xfrm>
          <a:prstGeom prst="rect">
            <a:avLst/>
          </a:prstGeom>
          <a:noFill/>
        </p:spPr>
      </p:pic>
      <p:pic>
        <p:nvPicPr>
          <p:cNvPr id="2054" name="Picture 6" descr="http://t0.gstatic.com/images?q=tbn:ANd9GcTkCn645mfCDD7NU6PMag6XQjKh0zhr_CkQ7lDDbxbyoTTmdXpZbQ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1800" y="3886200"/>
            <a:ext cx="2209800" cy="16552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Harpsichord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90800" y="4419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Clavichord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95400" y="62484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Piano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102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0104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Hammered Dulcimer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934200" y="6400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pic>
        <p:nvPicPr>
          <p:cNvPr id="30" name="~PP1972.WAV">
            <a:hlinkClick r:id="" action="ppaction://media"/>
          </p:cNvPr>
          <p:cNvPicPr>
            <a:picLocks noRot="1" noChangeAspect="1"/>
          </p:cNvPicPr>
          <p:nvPr>
            <a:wavAudioFile r:embed="rId1" name="~PP1972.WAV"/>
          </p:nvPr>
        </p:nvPicPr>
        <p:blipFill>
          <a:blip r:embed="rId1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28" name="Electric Guitar.wav">
            <a:hlinkClick r:id="" action="ppaction://media"/>
          </p:cNvPr>
          <p:cNvPicPr>
            <a:picLocks noRot="1" noChangeAspect="1"/>
          </p:cNvPicPr>
          <p:nvPr>
            <a:wavAudioFile r:embed="rId2" name="Electric Guitar.wav"/>
          </p:nvPr>
        </p:nvPicPr>
        <p:blipFill>
          <a:blip r:embed="rId15" cstate="print"/>
          <a:stretch>
            <a:fillRect/>
          </a:stretch>
        </p:blipFill>
        <p:spPr>
          <a:xfrm>
            <a:off x="64770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47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8991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Citations</a:t>
            </a:r>
          </a:p>
          <a:p>
            <a:endParaRPr lang="en-US" sz="1000" b="1" dirty="0" smtClean="0"/>
          </a:p>
          <a:p>
            <a:r>
              <a:rPr lang="en-US" sz="1000" b="1" dirty="0" smtClean="0"/>
              <a:t>Images</a:t>
            </a:r>
          </a:p>
          <a:p>
            <a:r>
              <a:rPr lang="en-US" sz="1000" dirty="0" smtClean="0"/>
              <a:t>Piano and violin are MS Office clip art.</a:t>
            </a:r>
          </a:p>
          <a:p>
            <a:r>
              <a:rPr lang="en-US" sz="1000" dirty="0" smtClean="0"/>
              <a:t>Pipe organ  http://www.google.com/imgres?q=pipe+organ&amp;num=10&amp;hl=en&amp;biw=1249&amp;bih=558&amp;tbm=isch&amp;tbnid=GEueJCgn2YN2yM:&amp;imgrefurl=http://www.haskey.com/johnh/organ/organ.html&amp;docid=PKXDTWh1bw35kM&amp;imgurl=http://haskey.com/johnh/organ/console_only.jpg&amp;w=336&amp;h=350&amp;ei=vsjwT8CKN4XKqgHi1YmOAg&amp;zoom=1&amp;iact=hc&amp;vpx=987&amp;vpy=2&amp;dur=185&amp;hovh=229&amp;hovw=220&amp;tx=149&amp;ty=104&amp;sig=102949387644981406920&amp;page=2&amp;tbnh=160&amp;tbnw=181&amp;start=12&amp;ndsp=19&amp;ved=1t:429,r:5,s:12,i:196</a:t>
            </a:r>
          </a:p>
          <a:p>
            <a:r>
              <a:rPr lang="en-US" sz="1000" dirty="0" smtClean="0"/>
              <a:t>Harpsichord - http://www.google.com/imgres?q=harpsichord&amp;um=1&amp;hl=en&amp;sa=N&amp;rlz=1T4TSNF_enUS424US425&amp;biw=1249&amp;bih=558&amp;tbm=isch&amp;tbnid=Oe2KkO7VvyPjiM:&amp;imgrefurl=http://www.lautenwerk.com/&amp;docid=zU7IR2jG8buddM&amp;imgurl=http://www.lautenwerk.com/images_harpsichords/lautenwerk_harpsichord.jpg&amp;w=289&amp;h=331&amp;ei=m8nwT-epI4nxqAGQnLT9AQ&amp;zoom=1&amp;iact=hc&amp;vpx=499&amp;vpy=2&amp;dur=94&amp;hovh=240&amp;hovw=210&amp;tx=100&amp;ty=119&amp;sig=102949387644981406920&amp;page=1&amp;tbnh=165&amp;tbnw=176&amp;start=0&amp;ndsp=12&amp;ved=1t:429,r:8,s:0</a:t>
            </a:r>
            <a:r>
              <a:rPr lang="en-US" sz="1000" dirty="0" smtClean="0">
                <a:hlinkClick r:id="rId2"/>
              </a:rPr>
              <a:t>,i:166</a:t>
            </a:r>
            <a:endParaRPr lang="en-US" sz="1000" dirty="0" smtClean="0"/>
          </a:p>
          <a:p>
            <a:r>
              <a:rPr lang="en-US" sz="1000" dirty="0" smtClean="0"/>
              <a:t>Clavichord - http://www.google.com/imgres?q=clavichord&amp;start=100&amp;um=1&amp;hl=en&amp;sa=N&amp;qscrl=1&amp;nord=1&amp;rlz=1T4TSNF_enUS424US425&amp;biw=1249&amp;bih=558&amp;addh=36&amp;tbm=isch&amp;tbnid=cF_tZmnJM_zGDM:&amp;imgrefurl=http://www.ateliermarcducornet.com/new/en/md.html&amp;docid=3jsnADQXuDd0GM&amp;imgurl=http://www.ateliermarcducornet.com/new/im/instruments/md/hubert.jpeg&amp;w=370&amp;h=414&amp;ei=rMrwT-jKJpPVrQHeobyNAg&amp;zoom=1&amp;iact=hc&amp;vpx=107&amp;vpy=170&amp;dur=2528&amp;hovh=238&amp;hovw=212&amp;tx=145&amp;ty=140&amp;sig=102949387644981406920&amp;page=8&amp;tbnh=176&amp;tbnw=149&amp;ndsp=16&amp;ved=</a:t>
            </a:r>
            <a:r>
              <a:rPr lang="en-US" sz="1000" dirty="0" smtClean="0">
                <a:hlinkClick r:id="rId3" action="ppaction://hlinkfile"/>
              </a:rPr>
              <a:t>1t:429,r:5,s:100,i:71</a:t>
            </a:r>
            <a:endParaRPr lang="en-US" sz="1000" dirty="0" smtClean="0"/>
          </a:p>
          <a:p>
            <a:r>
              <a:rPr lang="en-US" sz="1000" dirty="0" smtClean="0"/>
              <a:t>Digital Piano- http://2.bp.blogspot.com/-fLgkjrxyK7k/TcwHPvRZROI/AAAAAAAAAwA/STHo1vPoWqI/s1600/acoustic_guitar.jpg</a:t>
            </a:r>
          </a:p>
          <a:p>
            <a:r>
              <a:rPr lang="en-US" sz="1000" dirty="0" smtClean="0"/>
              <a:t>Clarinet -  http://1.bp.blogspot.com/-LfX6nETd5HA/TrcvstNlzUI/AAAAAAAAAkw/6j_pr2B3fZ0/s1600/clarinet.jpg</a:t>
            </a:r>
          </a:p>
          <a:p>
            <a:r>
              <a:rPr lang="en-US" sz="1000" dirty="0" smtClean="0"/>
              <a:t>Guitar - </a:t>
            </a:r>
            <a:r>
              <a:rPr lang="en-US" sz="1000" dirty="0" smtClean="0">
                <a:hlinkClick r:id="rId4"/>
              </a:rPr>
              <a:t>http://2.bp.blogspot.com/-fLgkjrxyK7k/TcwHPvRZROI/AAAAAAAAAwA/STHo1vPoWqI/s1600/acoustic_guitar.jpg</a:t>
            </a:r>
            <a:endParaRPr lang="en-US" sz="1000" dirty="0" smtClean="0"/>
          </a:p>
          <a:p>
            <a:r>
              <a:rPr lang="en-US" sz="1000" dirty="0" smtClean="0"/>
              <a:t>Hammered dulcimer -  </a:t>
            </a:r>
            <a:r>
              <a:rPr lang="en-US" sz="1000" dirty="0" smtClean="0">
                <a:hlinkClick r:id="rId5"/>
              </a:rPr>
              <a:t>http://people.delphiforums.com/SIGN543/Dulcimer_hands.jpg</a:t>
            </a:r>
            <a:endParaRPr lang="en-US" sz="1000" dirty="0" smtClean="0"/>
          </a:p>
          <a:p>
            <a:r>
              <a:rPr lang="en-US" sz="1000" dirty="0" smtClean="0"/>
              <a:t>Electric guitar - </a:t>
            </a:r>
            <a:r>
              <a:rPr lang="en-US" sz="1000" dirty="0" smtClean="0">
                <a:hlinkClick r:id="rId6"/>
              </a:rPr>
              <a:t>http://www.mpsaz.org/skyline/staff/tcbender/class4/images/electric_guitar.jpg</a:t>
            </a:r>
            <a:endParaRPr lang="en-US" sz="1000" dirty="0" smtClean="0"/>
          </a:p>
          <a:p>
            <a:endParaRPr lang="en-US" sz="1000" b="1" dirty="0" smtClean="0"/>
          </a:p>
          <a:p>
            <a:r>
              <a:rPr lang="en-US" sz="1000" b="1" dirty="0" smtClean="0"/>
              <a:t>Sound Samples</a:t>
            </a:r>
          </a:p>
          <a:p>
            <a:r>
              <a:rPr lang="en-US" sz="1000" dirty="0" smtClean="0"/>
              <a:t>Organ -  </a:t>
            </a:r>
            <a:r>
              <a:rPr lang="it-IT" sz="1000" b="1" dirty="0" smtClean="0">
                <a:hlinkClick r:id="rId7" action="ppaction://hlinkfile"/>
              </a:rPr>
              <a:t>Toccata in d minor </a:t>
            </a:r>
            <a:r>
              <a:rPr lang="it-IT" sz="1000" dirty="0" smtClean="0"/>
              <a:t>– by Albert Renaud; found at  </a:t>
            </a:r>
            <a:r>
              <a:rPr lang="it-IT" sz="1000" dirty="0" smtClean="0">
                <a:hlinkClick r:id="rId8"/>
              </a:rPr>
              <a:t>http://www.nzorgan.com/sounds/sounds.htm</a:t>
            </a:r>
            <a:r>
              <a:rPr lang="it-IT" sz="1000" dirty="0" smtClean="0"/>
              <a:t>.</a:t>
            </a:r>
          </a:p>
          <a:p>
            <a:r>
              <a:rPr lang="it-IT" sz="1000" dirty="0" smtClean="0"/>
              <a:t>Harpsichord - </a:t>
            </a:r>
            <a:r>
              <a:rPr lang="en-US" sz="1000" dirty="0" err="1" smtClean="0">
                <a:hlinkClick r:id="rId9"/>
              </a:rPr>
              <a:t>py</a:t>
            </a:r>
            <a:r>
              <a:rPr lang="en-US" sz="1000" dirty="0" smtClean="0">
                <a:hlinkClick r:id="rId9"/>
              </a:rPr>
              <a:t> of </a:t>
            </a:r>
            <a:r>
              <a:rPr lang="en-US" sz="1000" dirty="0" err="1" smtClean="0">
                <a:hlinkClick r:id="rId9"/>
              </a:rPr>
              <a:t>Hemsch</a:t>
            </a:r>
            <a:r>
              <a:rPr lang="en-US" sz="1000" dirty="0" smtClean="0">
                <a:hlinkClick r:id="rId9"/>
              </a:rPr>
              <a:t> 1754</a:t>
            </a:r>
            <a:r>
              <a:rPr lang="en-US" sz="1000" dirty="0" smtClean="0"/>
              <a:t> (</a:t>
            </a:r>
            <a:r>
              <a:rPr lang="en-US" sz="1000" dirty="0" err="1" smtClean="0"/>
              <a:t>Chapelin-Dubar</a:t>
            </a:r>
            <a:r>
              <a:rPr lang="en-US" sz="1000" dirty="0" smtClean="0"/>
              <a:t>, Koch 310.043 #20)  found at </a:t>
            </a:r>
            <a:r>
              <a:rPr lang="en-US" sz="1000" dirty="0" smtClean="0">
                <a:hlinkClick r:id="rId10"/>
              </a:rPr>
              <a:t>http://www-personal.umich.edu/~bpl/hpsi.html</a:t>
            </a:r>
            <a:endParaRPr lang="en-US" sz="1000" dirty="0" smtClean="0"/>
          </a:p>
          <a:p>
            <a:r>
              <a:rPr lang="en-US" sz="1000" dirty="0" smtClean="0"/>
              <a:t>Clavichord - </a:t>
            </a:r>
            <a:r>
              <a:rPr lang="en-US" sz="1000" dirty="0" smtClean="0">
                <a:hlinkClick r:id="rId11"/>
              </a:rPr>
              <a:t>18th C Austro-German style</a:t>
            </a:r>
            <a:r>
              <a:rPr lang="en-US" sz="1000" dirty="0" smtClean="0"/>
              <a:t> (</a:t>
            </a:r>
            <a:r>
              <a:rPr lang="en-US" sz="1000" dirty="0" err="1" smtClean="0"/>
              <a:t>Leonhardt</a:t>
            </a:r>
            <a:r>
              <a:rPr lang="en-US" sz="1000" dirty="0" smtClean="0"/>
              <a:t>, Philips 422.349 #10) found at </a:t>
            </a:r>
            <a:r>
              <a:rPr lang="en-US" sz="1000" dirty="0" smtClean="0">
                <a:hlinkClick r:id="rId10"/>
              </a:rPr>
              <a:t>http://www-personal.umich.edu/~bpl/hpsi.html</a:t>
            </a:r>
            <a:endParaRPr lang="en-US" sz="1000" dirty="0" smtClean="0"/>
          </a:p>
          <a:p>
            <a:r>
              <a:rPr lang="en-US" sz="1000" dirty="0" smtClean="0"/>
              <a:t>Hammered Dulcimer - </a:t>
            </a:r>
            <a:r>
              <a:rPr lang="en-US" sz="1000" dirty="0" smtClean="0">
                <a:hlinkClick r:id="rId12"/>
              </a:rPr>
              <a:t>http://larkinam.com/HammeredDulcimers.html</a:t>
            </a:r>
            <a:endParaRPr lang="en-US" sz="1000" dirty="0" smtClean="0"/>
          </a:p>
          <a:p>
            <a:r>
              <a:rPr lang="en-US" sz="1000" dirty="0" smtClean="0"/>
              <a:t>Clarinet -  E. </a:t>
            </a:r>
            <a:r>
              <a:rPr lang="en-US" sz="1000" dirty="0" err="1" smtClean="0"/>
              <a:t>Ottensamer</a:t>
            </a:r>
            <a:r>
              <a:rPr lang="en-US" sz="1000" dirty="0" smtClean="0"/>
              <a:t>, soloist – W.A. Mozart, </a:t>
            </a:r>
            <a:r>
              <a:rPr lang="en-US" sz="1000" i="1" dirty="0" smtClean="0"/>
              <a:t>Concerto in A Major; taken from Philharmonic Children’s Concert, Instructional CD 2002.</a:t>
            </a:r>
            <a:endParaRPr lang="en-US" sz="1000" dirty="0" smtClean="0"/>
          </a:p>
          <a:p>
            <a:r>
              <a:rPr lang="en-US" sz="1000" dirty="0" smtClean="0"/>
              <a:t>All others are MS Office clip art sounds.</a:t>
            </a:r>
          </a:p>
          <a:p>
            <a:endParaRPr lang="en-US" sz="1200" dirty="0" smtClean="0"/>
          </a:p>
          <a:p>
            <a:r>
              <a:rPr lang="en-US" sz="1200" dirty="0" smtClean="0"/>
              <a:t>Narration by Trudi Clark-Cochrane</a:t>
            </a:r>
          </a:p>
          <a:p>
            <a:endParaRPr lang="en-US" sz="1200" dirty="0" smtClean="0"/>
          </a:p>
          <a:p>
            <a:pPr algn="ctr"/>
            <a:r>
              <a:rPr lang="en-US" sz="1200" b="1" dirty="0" smtClean="0"/>
              <a:t>Created by Trudi Clark-Cochrane,  Meridian Joint School District #2, 2012</a:t>
            </a:r>
          </a:p>
          <a:p>
            <a:endParaRPr lang="it-IT" sz="1200" dirty="0" smtClean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pic>
        <p:nvPicPr>
          <p:cNvPr id="7" name="~PP3037.WAV">
            <a:hlinkClick r:id="" action="ppaction://media"/>
          </p:cNvPr>
          <p:cNvPicPr>
            <a:picLocks noRot="1" noChangeAspect="1"/>
          </p:cNvPicPr>
          <p:nvPr>
            <a:wavAudioFile r:embed="rId1" name="~PP3037.WAV"/>
          </p:nvPr>
        </p:nvPicPr>
        <p:blipFill>
          <a:blip r:embed="rId5" cstate="print"/>
          <a:stretch>
            <a:fillRect/>
          </a:stretch>
        </p:blipFill>
        <p:spPr>
          <a:xfrm>
            <a:off x="1143000" y="1752600"/>
            <a:ext cx="304800" cy="304800"/>
          </a:xfrm>
          <a:prstGeom prst="rect">
            <a:avLst/>
          </a:prstGeom>
        </p:spPr>
      </p:pic>
      <p:pic>
        <p:nvPicPr>
          <p:cNvPr id="8" name="Piano Bach.wav">
            <a:hlinkClick r:id="" action="ppaction://media"/>
          </p:cNvPr>
          <p:cNvPicPr>
            <a:picLocks noRot="1" noChangeAspect="1"/>
          </p:cNvPicPr>
          <p:nvPr>
            <a:wavAudioFile r:embed="rId2" name="Piano Bach.wav"/>
          </p:nvPr>
        </p:nvPicPr>
        <p:blipFill>
          <a:blip r:embed="rId5" cstate="print"/>
          <a:stretch>
            <a:fillRect/>
          </a:stretch>
        </p:blipFill>
        <p:spPr>
          <a:xfrm>
            <a:off x="13716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9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pic>
        <p:nvPicPr>
          <p:cNvPr id="8" name="~PP1505.WAV">
            <a:hlinkClick r:id="" action="ppaction://media"/>
          </p:cNvPr>
          <p:cNvPicPr>
            <a:picLocks noRot="1" noChangeAspect="1"/>
          </p:cNvPicPr>
          <p:nvPr>
            <a:wavAudioFile r:embed="rId1" name="~PP1505.WAV"/>
          </p:nvPr>
        </p:nvPicPr>
        <p:blipFill>
          <a:blip r:embed="rId6" cstate="print"/>
          <a:stretch>
            <a:fillRect/>
          </a:stretch>
        </p:blipFill>
        <p:spPr>
          <a:xfrm>
            <a:off x="7162800" y="2286000"/>
            <a:ext cx="304800" cy="304800"/>
          </a:xfrm>
          <a:prstGeom prst="rect">
            <a:avLst/>
          </a:prstGeom>
        </p:spPr>
      </p:pic>
      <p:pic>
        <p:nvPicPr>
          <p:cNvPr id="10" name="Violin Mozart 2.wav">
            <a:hlinkClick r:id="" action="ppaction://media"/>
          </p:cNvPr>
          <p:cNvPicPr>
            <a:picLocks noRot="1" noChangeAspect="1"/>
          </p:cNvPicPr>
          <p:nvPr>
            <a:wavAudioFile r:embed="rId2" name="Violin Mozart 2.wav"/>
          </p:nvPr>
        </p:nvPicPr>
        <p:blipFill>
          <a:blip r:embed="rId7" cstate="print"/>
          <a:stretch>
            <a:fillRect/>
          </a:stretch>
        </p:blipFill>
        <p:spPr>
          <a:xfrm>
            <a:off x="7924800" y="152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5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pic>
        <p:nvPicPr>
          <p:cNvPr id="12" name="~PP2874.WAV">
            <a:hlinkClick r:id="" action="ppaction://media"/>
          </p:cNvPr>
          <p:cNvPicPr>
            <a:picLocks noRot="1" noChangeAspect="1"/>
          </p:cNvPicPr>
          <p:nvPr>
            <a:wavAudioFile r:embed="rId1" name="~PP2874.WAV"/>
          </p:nvPr>
        </p:nvPicPr>
        <p:blipFill>
          <a:blip r:embed="rId7" cstate="print"/>
          <a:stretch>
            <a:fillRect/>
          </a:stretch>
        </p:blipFill>
        <p:spPr>
          <a:xfrm>
            <a:off x="3505200" y="2286000"/>
            <a:ext cx="304800" cy="304800"/>
          </a:xfrm>
          <a:prstGeom prst="rect">
            <a:avLst/>
          </a:prstGeom>
        </p:spPr>
      </p:pic>
      <p:pic>
        <p:nvPicPr>
          <p:cNvPr id="13" name="Organ.wav">
            <a:hlinkClick r:id="" action="ppaction://media"/>
          </p:cNvPr>
          <p:cNvPicPr>
            <a:picLocks noRot="1" noChangeAspect="1"/>
          </p:cNvPicPr>
          <p:nvPr>
            <a:wavAudioFile r:embed="rId2" name="Organ.wav"/>
          </p:nvPr>
        </p:nvPicPr>
        <p:blipFill>
          <a:blip r:embed="rId8" cstate="print"/>
          <a:stretch>
            <a:fillRect/>
          </a:stretch>
        </p:blipFill>
        <p:spPr>
          <a:xfrm>
            <a:off x="30480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6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1.bp.blogspot.com/-LfX6nETd5HA/TrcvstNlzUI/AAAAAAAAAkw/6j_pr2B3fZ0/s1600/clari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82474">
            <a:off x="7196671" y="1340312"/>
            <a:ext cx="2743200" cy="2155058"/>
          </a:xfrm>
          <a:prstGeom prst="rect">
            <a:avLst/>
          </a:prstGeom>
          <a:noFill/>
        </p:spPr>
      </p:pic>
      <p:pic>
        <p:nvPicPr>
          <p:cNvPr id="3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6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pic>
        <p:nvPicPr>
          <p:cNvPr id="15" name="~PP1444.WAV">
            <a:hlinkClick r:id="" action="ppaction://media"/>
          </p:cNvPr>
          <p:cNvPicPr>
            <a:picLocks noRot="1" noChangeAspect="1"/>
          </p:cNvPicPr>
          <p:nvPr>
            <a:wavAudioFile r:embed="rId1" name="~PP1444.WAV"/>
          </p:nvPr>
        </p:nvPicPr>
        <p:blipFill>
          <a:blip r:embed="rId8" cstate="print"/>
          <a:stretch>
            <a:fillRect/>
          </a:stretch>
        </p:blipFill>
        <p:spPr>
          <a:xfrm>
            <a:off x="8991600" y="2743200"/>
            <a:ext cx="304800" cy="304800"/>
          </a:xfrm>
          <a:prstGeom prst="rect">
            <a:avLst/>
          </a:prstGeom>
        </p:spPr>
      </p:pic>
      <p:pic>
        <p:nvPicPr>
          <p:cNvPr id="16" name="12 clarinet.wav">
            <a:hlinkClick r:id="" action="ppaction://media"/>
          </p:cNvPr>
          <p:cNvPicPr>
            <a:picLocks noRot="1" noChangeAspect="1"/>
          </p:cNvPicPr>
          <p:nvPr>
            <a:wavAudioFile r:embed="rId2" name="12 clarinet.wav"/>
          </p:nvPr>
        </p:nvPicPr>
        <p:blipFill>
          <a:blip r:embed="rId9" cstate="print"/>
          <a:stretch>
            <a:fillRect/>
          </a:stretch>
        </p:blipFill>
        <p:spPr>
          <a:xfrm>
            <a:off x="7772400" y="274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6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1.bp.blogspot.com/-LfX6nETd5HA/TrcvstNlzUI/AAAAAAAAAkw/6j_pr2B3fZ0/s1600/clari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82474">
            <a:off x="7196671" y="1340312"/>
            <a:ext cx="2743200" cy="2155058"/>
          </a:xfrm>
          <a:prstGeom prst="rect">
            <a:avLst/>
          </a:prstGeom>
          <a:noFill/>
        </p:spPr>
      </p:pic>
      <p:pic>
        <p:nvPicPr>
          <p:cNvPr id="3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5" name="Picture 8" descr="http://www.lautenwerk.com/images_harpsichords/lautenwerk_harpsicho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514600"/>
            <a:ext cx="1600200" cy="1832755"/>
          </a:xfrm>
          <a:prstGeom prst="rect">
            <a:avLst/>
          </a:prstGeom>
          <a:noFill/>
        </p:spPr>
      </p:pic>
      <p:pic>
        <p:nvPicPr>
          <p:cNvPr id="6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Harpsichord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pic>
        <p:nvPicPr>
          <p:cNvPr id="16" name="~PP2176.WAV">
            <a:hlinkClick r:id="" action="ppaction://media"/>
          </p:cNvPr>
          <p:cNvPicPr>
            <a:picLocks noRot="1" noChangeAspect="1"/>
          </p:cNvPicPr>
          <p:nvPr>
            <a:wavAudioFile r:embed="rId1" name="~PP2176.WAV"/>
          </p:nvPr>
        </p:nvPicPr>
        <p:blipFill>
          <a:blip r:embed="rId9" cstate="print"/>
          <a:stretch>
            <a:fillRect/>
          </a:stretch>
        </p:blipFill>
        <p:spPr>
          <a:xfrm>
            <a:off x="1447800" y="3962400"/>
            <a:ext cx="304800" cy="304800"/>
          </a:xfrm>
          <a:prstGeom prst="rect">
            <a:avLst/>
          </a:prstGeom>
        </p:spPr>
      </p:pic>
      <p:pic>
        <p:nvPicPr>
          <p:cNvPr id="17" name="Harpsichord.wav">
            <a:hlinkClick r:id="" action="ppaction://media"/>
          </p:cNvPr>
          <p:cNvPicPr>
            <a:picLocks noRot="1" noChangeAspect="1"/>
          </p:cNvPicPr>
          <p:nvPr>
            <a:wavAudioFile r:embed="rId2" name="Harpsichord.wav"/>
          </p:nvPr>
        </p:nvPicPr>
        <p:blipFill>
          <a:blip r:embed="rId10" cstate="print"/>
          <a:stretch>
            <a:fillRect/>
          </a:stretch>
        </p:blipFill>
        <p:spPr>
          <a:xfrm>
            <a:off x="10668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1.bp.blogspot.com/-LfX6nETd5HA/TrcvstNlzUI/AAAAAAAAAkw/6j_pr2B3fZ0/s1600/clari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82474">
            <a:off x="7196671" y="1340312"/>
            <a:ext cx="2743200" cy="2155058"/>
          </a:xfrm>
          <a:prstGeom prst="rect">
            <a:avLst/>
          </a:prstGeom>
          <a:noFill/>
        </p:spPr>
      </p:pic>
      <p:pic>
        <p:nvPicPr>
          <p:cNvPr id="3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6" name="Picture 8" descr="http://www.lautenwerk.com/images_harpsichords/lautenwerk_harpsicho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514600"/>
            <a:ext cx="1600200" cy="1832755"/>
          </a:xfrm>
          <a:prstGeom prst="rect">
            <a:avLst/>
          </a:prstGeom>
          <a:noFill/>
        </p:spPr>
      </p:pic>
      <p:pic>
        <p:nvPicPr>
          <p:cNvPr id="7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pic>
        <p:nvPicPr>
          <p:cNvPr id="8" name="Picture 4" descr="http://2.bp.blogspot.com/-fLgkjrxyK7k/TcwHPvRZROI/AAAAAAAAAwA/STHo1vPoWqI/s1600/acoustic_guit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514600"/>
            <a:ext cx="1828800" cy="18288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Harpsichord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pic>
        <p:nvPicPr>
          <p:cNvPr id="18" name="~PP1486.WAV">
            <a:hlinkClick r:id="" action="ppaction://media"/>
          </p:cNvPr>
          <p:cNvPicPr>
            <a:picLocks noRot="1" noChangeAspect="1"/>
          </p:cNvPicPr>
          <p:nvPr>
            <a:wavAudioFile r:embed="rId1" name="~PP1486.WAV"/>
          </p:nvPr>
        </p:nvPicPr>
        <p:blipFill>
          <a:blip r:embed="rId10" cstate="print"/>
          <a:stretch>
            <a:fillRect/>
          </a:stretch>
        </p:blipFill>
        <p:spPr>
          <a:xfrm>
            <a:off x="7010400" y="3810000"/>
            <a:ext cx="304800" cy="304800"/>
          </a:xfrm>
          <a:prstGeom prst="rect">
            <a:avLst/>
          </a:prstGeom>
        </p:spPr>
      </p:pic>
      <p:pic>
        <p:nvPicPr>
          <p:cNvPr id="21" name="Guitar.wav">
            <a:hlinkClick r:id="" action="ppaction://media"/>
          </p:cNvPr>
          <p:cNvPicPr>
            <a:picLocks noRot="1" noChangeAspect="1"/>
          </p:cNvPicPr>
          <p:nvPr>
            <a:wavAudioFile r:embed="rId2" name="Guitar.wav"/>
          </p:nvPr>
        </p:nvPicPr>
        <p:blipFill>
          <a:blip r:embed="rId11" cstate="print"/>
          <a:stretch>
            <a:fillRect/>
          </a:stretch>
        </p:blipFill>
        <p:spPr>
          <a:xfrm>
            <a:off x="6781800" y="2819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1.bp.blogspot.com/-LfX6nETd5HA/TrcvstNlzUI/AAAAAAAAAkw/6j_pr2B3fZ0/s1600/clari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82474">
            <a:off x="7196671" y="1340312"/>
            <a:ext cx="2743200" cy="2155058"/>
          </a:xfrm>
          <a:prstGeom prst="rect">
            <a:avLst/>
          </a:prstGeom>
          <a:noFill/>
        </p:spPr>
      </p:pic>
      <p:pic>
        <p:nvPicPr>
          <p:cNvPr id="3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5" name="Picture 4" descr="http://www.ateliermarcducornet.com/new/im/instruments/md/huber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971800"/>
            <a:ext cx="1752600" cy="1961018"/>
          </a:xfrm>
          <a:prstGeom prst="rect">
            <a:avLst/>
          </a:prstGeom>
          <a:noFill/>
        </p:spPr>
      </p:pic>
      <p:pic>
        <p:nvPicPr>
          <p:cNvPr id="6" name="Picture 8" descr="http://www.lautenwerk.com/images_harpsichords/lautenwerk_harpsicho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514600"/>
            <a:ext cx="1600200" cy="1832755"/>
          </a:xfrm>
          <a:prstGeom prst="rect">
            <a:avLst/>
          </a:prstGeom>
          <a:noFill/>
        </p:spPr>
      </p:pic>
      <p:pic>
        <p:nvPicPr>
          <p:cNvPr id="7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pic>
        <p:nvPicPr>
          <p:cNvPr id="8" name="Picture 4" descr="http://2.bp.blogspot.com/-fLgkjrxyK7k/TcwHPvRZROI/AAAAAAAAAwA/STHo1vPoWqI/s1600/acoustic_guit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2514600"/>
            <a:ext cx="1828800" cy="18288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Harpsichord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4419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Clavichord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pic>
        <p:nvPicPr>
          <p:cNvPr id="19" name="~PP3467.WAV">
            <a:hlinkClick r:id="" action="ppaction://media"/>
          </p:cNvPr>
          <p:cNvPicPr>
            <a:picLocks noRot="1" noChangeAspect="1"/>
          </p:cNvPicPr>
          <p:nvPr>
            <a:wavAudioFile r:embed="rId1" name="~PP3467.WAV"/>
          </p:nvPr>
        </p:nvPicPr>
        <p:blipFill>
          <a:blip r:embed="rId11" cstate="print"/>
          <a:stretch>
            <a:fillRect/>
          </a:stretch>
        </p:blipFill>
        <p:spPr>
          <a:xfrm>
            <a:off x="2209800" y="4648200"/>
            <a:ext cx="304800" cy="304800"/>
          </a:xfrm>
          <a:prstGeom prst="rect">
            <a:avLst/>
          </a:prstGeom>
        </p:spPr>
      </p:pic>
      <p:pic>
        <p:nvPicPr>
          <p:cNvPr id="21" name="Clavichord.wav">
            <a:hlinkClick r:id="" action="ppaction://media"/>
          </p:cNvPr>
          <p:cNvPicPr>
            <a:picLocks noRot="1" noChangeAspect="1"/>
          </p:cNvPicPr>
          <p:nvPr>
            <a:wavAudioFile r:embed="rId2" name="Clavichord.wav"/>
          </p:nvPr>
        </p:nvPicPr>
        <p:blipFill>
          <a:blip r:embed="rId12" cstate="print"/>
          <a:stretch>
            <a:fillRect/>
          </a:stretch>
        </p:blipFill>
        <p:spPr>
          <a:xfrm>
            <a:off x="34290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1.bp.blogspot.com/-LfX6nETd5HA/TrcvstNlzUI/AAAAAAAAAkw/6j_pr2B3fZ0/s1600/clari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82474">
            <a:off x="7196671" y="1340312"/>
            <a:ext cx="2743200" cy="2155058"/>
          </a:xfrm>
          <a:prstGeom prst="rect">
            <a:avLst/>
          </a:prstGeom>
          <a:noFill/>
        </p:spPr>
      </p:pic>
      <p:pic>
        <p:nvPicPr>
          <p:cNvPr id="3" name="Picture 2" descr="C:\Users\Trudi\AppData\Local\Microsoft\Windows\Temporary Internet Files\Content.IE5\XJA2WESC\MP90017504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1320800" cy="1981200"/>
          </a:xfrm>
          <a:prstGeom prst="rect">
            <a:avLst/>
          </a:prstGeom>
          <a:noFill/>
        </p:spPr>
      </p:pic>
      <p:pic>
        <p:nvPicPr>
          <p:cNvPr id="4" name="Picture 4" descr="http://haskey.com/johnh/organ/console_on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838200"/>
            <a:ext cx="1828800" cy="1905000"/>
          </a:xfrm>
          <a:prstGeom prst="rect">
            <a:avLst/>
          </a:prstGeom>
          <a:noFill/>
        </p:spPr>
      </p:pic>
      <p:pic>
        <p:nvPicPr>
          <p:cNvPr id="5" name="Picture 4" descr="http://www.ateliermarcducornet.com/new/im/instruments/md/huber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971800"/>
            <a:ext cx="1752600" cy="1961018"/>
          </a:xfrm>
          <a:prstGeom prst="rect">
            <a:avLst/>
          </a:prstGeom>
          <a:noFill/>
        </p:spPr>
      </p:pic>
      <p:pic>
        <p:nvPicPr>
          <p:cNvPr id="6" name="Picture 8" descr="http://www.lautenwerk.com/images_harpsichords/lautenwerk_harpsicho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2514600"/>
            <a:ext cx="1600200" cy="1832755"/>
          </a:xfrm>
          <a:prstGeom prst="rect">
            <a:avLst/>
          </a:prstGeom>
          <a:noFill/>
        </p:spPr>
      </p:pic>
      <p:pic>
        <p:nvPicPr>
          <p:cNvPr id="7" name="Picture 9" descr="C:\Users\Trudi\AppData\Local\Microsoft\Windows\Temporary Internet Files\Content.IE5\3GEJCKXM\MP900382780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990600"/>
            <a:ext cx="2118360" cy="1513114"/>
          </a:xfrm>
          <a:prstGeom prst="rect">
            <a:avLst/>
          </a:prstGeom>
          <a:noFill/>
        </p:spPr>
      </p:pic>
      <p:pic>
        <p:nvPicPr>
          <p:cNvPr id="9" name="Picture 4" descr="http://2.bp.blogspot.com/-fLgkjrxyK7k/TcwHPvRZROI/AAAAAAAAAwA/STHo1vPoWqI/s1600/acoustic_guit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5000" y="2514600"/>
            <a:ext cx="1828800" cy="1828801"/>
          </a:xfrm>
          <a:prstGeom prst="rect">
            <a:avLst/>
          </a:prstGeom>
          <a:noFill/>
        </p:spPr>
      </p:pic>
      <p:pic>
        <p:nvPicPr>
          <p:cNvPr id="10" name="Picture 6" descr="http://t0.gstatic.com/images?q=tbn:ANd9GcTkCn645mfCDD7NU6PMag6XQjKh0zhr_CkQ7lDDbxbyoTTmdXpZbQ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1800" y="3886200"/>
            <a:ext cx="2209800" cy="16552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33600" y="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Positive Examples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Negative</a:t>
            </a:r>
          </a:p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1981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Piano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426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Harpsichord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44196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Clavichord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Violin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96200" y="3048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Clarinet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102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Guitar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10400" y="5486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Hammered Dulcimer</a:t>
            </a:r>
            <a:endParaRPr lang="en-US" dirty="0"/>
          </a:p>
        </p:txBody>
      </p:sp>
      <p:pic>
        <p:nvPicPr>
          <p:cNvPr id="23" name="~PP2673.WAV">
            <a:hlinkClick r:id="" action="ppaction://media"/>
          </p:cNvPr>
          <p:cNvPicPr>
            <a:picLocks noRot="1" noChangeAspect="1"/>
          </p:cNvPicPr>
          <p:nvPr>
            <a:wavAudioFile r:embed="rId1" name="~PP2673.WAV"/>
          </p:nvPr>
        </p:nvPicPr>
        <p:blipFill>
          <a:blip r:embed="rId12" cstate="print"/>
          <a:stretch>
            <a:fillRect/>
          </a:stretch>
        </p:blipFill>
        <p:spPr>
          <a:xfrm>
            <a:off x="8610600" y="4267200"/>
            <a:ext cx="304800" cy="304800"/>
          </a:xfrm>
          <a:prstGeom prst="rect">
            <a:avLst/>
          </a:prstGeom>
        </p:spPr>
      </p:pic>
      <p:pic>
        <p:nvPicPr>
          <p:cNvPr id="24" name="Hammered Dulcimer.wav">
            <a:hlinkClick r:id="" action="ppaction://media"/>
          </p:cNvPr>
          <p:cNvPicPr>
            <a:picLocks noRot="1" noChangeAspect="1"/>
          </p:cNvPicPr>
          <p:nvPr>
            <a:wavAudioFile r:embed="rId2" name="Hammered Dulcimer.wav"/>
          </p:nvPr>
        </p:nvPicPr>
        <p:blipFill>
          <a:blip r:embed="rId13" cstate="print"/>
          <a:stretch>
            <a:fillRect/>
          </a:stretch>
        </p:blipFill>
        <p:spPr>
          <a:xfrm flipV="1">
            <a:off x="7467600" y="48768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56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302</Words>
  <Application>Microsoft Office PowerPoint</Application>
  <PresentationFormat>On-screen Show (4:3)</PresentationFormat>
  <Paragraphs>110</Paragraphs>
  <Slides>12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Trudi</dc:creator>
  <cp:lastModifiedBy>IT Department</cp:lastModifiedBy>
  <cp:revision>57</cp:revision>
  <dcterms:created xsi:type="dcterms:W3CDTF">2012-07-01T21:55:03Z</dcterms:created>
  <dcterms:modified xsi:type="dcterms:W3CDTF">2013-01-07T18:59:26Z</dcterms:modified>
</cp:coreProperties>
</file>