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F5B-F052-45F5-B20C-5C08631A8B5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6F69-8472-4310-BC55-511F2C113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2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F5B-F052-45F5-B20C-5C08631A8B5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6F69-8472-4310-BC55-511F2C113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F5B-F052-45F5-B20C-5C08631A8B5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6F69-8472-4310-BC55-511F2C113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5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F5B-F052-45F5-B20C-5C08631A8B5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6F69-8472-4310-BC55-511F2C113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F5B-F052-45F5-B20C-5C08631A8B5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6F69-8472-4310-BC55-511F2C113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8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F5B-F052-45F5-B20C-5C08631A8B5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6F69-8472-4310-BC55-511F2C113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3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F5B-F052-45F5-B20C-5C08631A8B5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6F69-8472-4310-BC55-511F2C113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3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F5B-F052-45F5-B20C-5C08631A8B5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6F69-8472-4310-BC55-511F2C113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3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F5B-F052-45F5-B20C-5C08631A8B5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6F69-8472-4310-BC55-511F2C113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0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F5B-F052-45F5-B20C-5C08631A8B5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6F69-8472-4310-BC55-511F2C113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1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F5B-F052-45F5-B20C-5C08631A8B5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6F69-8472-4310-BC55-511F2C113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7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00F5B-F052-45F5-B20C-5C08631A8B5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16F69-8472-4310-BC55-511F2C113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0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5.WAV"/><Relationship Id="rId7" Type="http://schemas.openxmlformats.org/officeDocument/2006/relationships/image" Target="../media/image4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7.WAV"/><Relationship Id="rId7" Type="http://schemas.openxmlformats.org/officeDocument/2006/relationships/hyperlink" Target="http://www.michaelthompson.uk.com/audio/fragment2.mp3" TargetMode="Externa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jpe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7.WAV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9.WAV"/><Relationship Id="rId7" Type="http://schemas.openxmlformats.org/officeDocument/2006/relationships/image" Target="../media/image7.jpe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jpe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audio" Target="../media/media9.WAV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media" Target="../media/media11.WAV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3.jpe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jpeg"/><Relationship Id="rId4" Type="http://schemas.openxmlformats.org/officeDocument/2006/relationships/audio" Target="../media/media11.WAV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2.png"/><Relationship Id="rId3" Type="http://schemas.microsoft.com/office/2007/relationships/media" Target="../media/media13.WAV"/><Relationship Id="rId7" Type="http://schemas.openxmlformats.org/officeDocument/2006/relationships/image" Target="../media/image7.jpeg"/><Relationship Id="rId12" Type="http://schemas.openxmlformats.org/officeDocument/2006/relationships/image" Target="../media/image17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3.jpeg"/><Relationship Id="rId11" Type="http://schemas.openxmlformats.org/officeDocument/2006/relationships/image" Target="../media/image1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jpeg"/><Relationship Id="rId4" Type="http://schemas.openxmlformats.org/officeDocument/2006/relationships/audio" Target="../media/media13.WAV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20.png"/><Relationship Id="rId3" Type="http://schemas.microsoft.com/office/2007/relationships/media" Target="../media/media15.WAV"/><Relationship Id="rId7" Type="http://schemas.openxmlformats.org/officeDocument/2006/relationships/image" Target="../media/image7.jpeg"/><Relationship Id="rId12" Type="http://schemas.openxmlformats.org/officeDocument/2006/relationships/image" Target="../media/image19.jpe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3.jpeg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jpeg"/><Relationship Id="rId4" Type="http://schemas.openxmlformats.org/officeDocument/2006/relationships/audio" Target="../media/media15.WAV"/><Relationship Id="rId9" Type="http://schemas.openxmlformats.org/officeDocument/2006/relationships/image" Target="../media/image18.jpe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ic.vt.edu/musicdictionary/textt/images/tuba.jpg" TargetMode="External"/><Relationship Id="rId2" Type="http://schemas.openxmlformats.org/officeDocument/2006/relationships/hyperlink" Target="http://www.leadmineband.com/pix/trombon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ichaelthompson.uk.com/audio/fragment2.mp3" TargetMode="External"/><Relationship Id="rId4" Type="http://schemas.openxmlformats.org/officeDocument/2006/relationships/hyperlink" Target="http://www.encoremusiclessons.com/images/about_page_imgs/violin-l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3435" y="2967335"/>
            <a:ext cx="4945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Brass Family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~PP373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220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72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rudi\AppData\Local\Microsoft\Windows\Temporary Internet Files\Content.IE5\3GEJCKXM\MP90028968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422017" y="16383"/>
            <a:ext cx="1480566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Positive Examples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Negative Examples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15240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Trumpet</a:t>
            </a:r>
            <a:endParaRPr lang="en-US" sz="1200" dirty="0"/>
          </a:p>
        </p:txBody>
      </p:sp>
      <p:pic>
        <p:nvPicPr>
          <p:cNvPr id="11" name="~PP214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886200" y="1676400"/>
            <a:ext cx="304800" cy="304800"/>
          </a:xfrm>
          <a:prstGeom prst="rect">
            <a:avLst/>
          </a:prstGeom>
        </p:spPr>
      </p:pic>
      <p:pic>
        <p:nvPicPr>
          <p:cNvPr id="8" name="17 Trumpet mp3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810000" y="533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6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14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Trudi\AppData\Local\Microsoft\Windows\Temporary Internet Files\Content.IE5\3GEJCKXM\MP90028968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422017" y="16383"/>
            <a:ext cx="1480566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Positive Examples</a:t>
            </a:r>
            <a:endParaRPr lang="en-US" b="1" dirty="0"/>
          </a:p>
        </p:txBody>
      </p:sp>
      <p:pic>
        <p:nvPicPr>
          <p:cNvPr id="1036" name="Picture 12" descr="http://gtm-media.discoveryeducation.com/videos/images/playernew/6ae2dac6-5a44-483f-a236-c7766f3150a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228601"/>
            <a:ext cx="2724150" cy="18161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15200" y="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Negative Examples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677400" y="17526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Piano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505201" y="1295401"/>
            <a:ext cx="714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Trumpet</a:t>
            </a:r>
            <a:endParaRPr lang="en-US" sz="1200" dirty="0"/>
          </a:p>
        </p:txBody>
      </p:sp>
      <p:pic>
        <p:nvPicPr>
          <p:cNvPr id="19" name="~PP387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05800" y="1828800"/>
            <a:ext cx="304800" cy="304800"/>
          </a:xfrm>
          <a:prstGeom prst="rect">
            <a:avLst/>
          </a:prstGeom>
        </p:spPr>
      </p:pic>
      <p:pic>
        <p:nvPicPr>
          <p:cNvPr id="12" name="Piano Bach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829800" y="685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4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Trudi\AppData\Local\Microsoft\Windows\Temporary Internet Files\Content.IE5\3GEJCKXM\MP90028968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422017" y="16383"/>
            <a:ext cx="1480566" cy="2209800"/>
          </a:xfrm>
          <a:prstGeom prst="rect">
            <a:avLst/>
          </a:prstGeom>
          <a:noFill/>
        </p:spPr>
      </p:pic>
      <p:pic>
        <p:nvPicPr>
          <p:cNvPr id="1028" name="Picture 4" descr="http://gtm-media.discoveryeducation.com/videos/images/playernew/72cf1465-7e57-4d7c-9d36-f9db1c501ab5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1676401"/>
            <a:ext cx="2514600" cy="16721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Positive Examples</a:t>
            </a:r>
            <a:endParaRPr lang="en-US" b="1" dirty="0"/>
          </a:p>
        </p:txBody>
      </p:sp>
      <p:pic>
        <p:nvPicPr>
          <p:cNvPr id="1036" name="Picture 12" descr="http://gtm-media.discoveryeducation.com/videos/images/playernew/6ae2dac6-5a44-483f-a236-c7766f3150a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228601"/>
            <a:ext cx="2724150" cy="18161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15200" y="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Negative Examples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30480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French Horn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9601200" y="1600201"/>
            <a:ext cx="535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Piano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429001" y="1143001"/>
            <a:ext cx="714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Trumpet</a:t>
            </a:r>
            <a:endParaRPr lang="en-US" sz="1200" dirty="0"/>
          </a:p>
        </p:txBody>
      </p:sp>
      <p:pic>
        <p:nvPicPr>
          <p:cNvPr id="14" name="~PP368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715000" y="2590800"/>
            <a:ext cx="304800" cy="304800"/>
          </a:xfrm>
          <a:prstGeom prst="rect">
            <a:avLst/>
          </a:prstGeom>
        </p:spPr>
      </p:pic>
      <p:pic>
        <p:nvPicPr>
          <p:cNvPr id="16" name="horn sampl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562600" y="2057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6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165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rudi\AppData\Local\Microsoft\Windows\Temporary Internet Files\Content.IE5\3GEJCKXM\MP90028968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422017" y="16383"/>
            <a:ext cx="1480566" cy="2209800"/>
          </a:xfrm>
          <a:prstGeom prst="rect">
            <a:avLst/>
          </a:prstGeom>
          <a:noFill/>
        </p:spPr>
      </p:pic>
      <p:pic>
        <p:nvPicPr>
          <p:cNvPr id="3" name="Picture 4" descr="http://gtm-media.discoveryeducation.com/videos/images/playernew/72cf1465-7e57-4d7c-9d36-f9db1c501ab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676401"/>
            <a:ext cx="2514600" cy="16721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5000" y="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Positive Examples</a:t>
            </a:r>
            <a:endParaRPr lang="en-US" b="1" dirty="0"/>
          </a:p>
        </p:txBody>
      </p:sp>
      <p:pic>
        <p:nvPicPr>
          <p:cNvPr id="5" name="Picture 12" descr="http://gtm-media.discoveryeducation.com/videos/images/playernew/6ae2dac6-5a44-483f-a236-c7766f3150a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228601"/>
            <a:ext cx="2724150" cy="18161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15200" y="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Negative Examples</a:t>
            </a:r>
            <a:endParaRPr lang="en-US" b="1" dirty="0"/>
          </a:p>
        </p:txBody>
      </p:sp>
      <p:pic>
        <p:nvPicPr>
          <p:cNvPr id="7" name="Picture 14" descr="http://gtm-media.discoveryeducation.com/videos/images/playernew/1ac27251-391d-4050-bd69-b344e776c3a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1" y="1600201"/>
            <a:ext cx="1190625" cy="24765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601200" y="1600201"/>
            <a:ext cx="535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Piano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3352801" y="1219201"/>
            <a:ext cx="714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Trumpet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429000" y="2971801"/>
            <a:ext cx="9552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French Horn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239001" y="3657601"/>
            <a:ext cx="871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Saxophone</a:t>
            </a:r>
            <a:endParaRPr lang="en-US" sz="1200" dirty="0"/>
          </a:p>
        </p:txBody>
      </p:sp>
      <p:pic>
        <p:nvPicPr>
          <p:cNvPr id="12" name="~PP308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620000" y="2438400"/>
            <a:ext cx="304800" cy="304800"/>
          </a:xfrm>
          <a:prstGeom prst="rect">
            <a:avLst/>
          </a:prstGeom>
        </p:spPr>
      </p:pic>
      <p:pic>
        <p:nvPicPr>
          <p:cNvPr id="14" name="Saxophon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6477000" y="1447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8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8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rudi\AppData\Local\Microsoft\Windows\Temporary Internet Files\Content.IE5\3GEJCKXM\MP90028968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81000"/>
            <a:ext cx="22098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gtm-media.discoveryeducation.com/videos/images/playernew/72cf1465-7e57-4d7c-9d36-f9db1c501ab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676400"/>
            <a:ext cx="25146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www.leadmineband.com/pix/trombon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3352801"/>
            <a:ext cx="22860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905000" y="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Positive Examples</a:t>
            </a:r>
          </a:p>
        </p:txBody>
      </p:sp>
      <p:pic>
        <p:nvPicPr>
          <p:cNvPr id="6" name="Picture 12" descr="http://gtm-media.discoveryeducation.com/videos/images/playernew/6ae2dac6-5a44-483f-a236-c7766f3150a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228600"/>
            <a:ext cx="27241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315200" y="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Negative Examples</a:t>
            </a:r>
          </a:p>
        </p:txBody>
      </p:sp>
      <p:pic>
        <p:nvPicPr>
          <p:cNvPr id="8" name="Picture 14" descr="http://gtm-media.discoveryeducation.com/videos/images/playernew/1ac27251-391d-4050-bd69-b344e776c3a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1" y="1600200"/>
            <a:ext cx="11906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2895600" y="5105401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Trombone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9601200" y="1600201"/>
            <a:ext cx="534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Piano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352801" y="1219201"/>
            <a:ext cx="714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Trumpet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429001" y="2971801"/>
            <a:ext cx="955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French Horn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7239000" y="3657601"/>
            <a:ext cx="871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Saxophone</a:t>
            </a:r>
          </a:p>
        </p:txBody>
      </p:sp>
      <p:pic>
        <p:nvPicPr>
          <p:cNvPr id="14" name="~PP339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8200" y="403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20 Trombon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3048000" y="4038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6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4500"/>
                                  </p:stCondLst>
                                  <p:childTnLst>
                                    <p:cmd type="call" cmd="playFrom(0)">
                                      <p:cBhvr>
                                        <p:cTn id="9" dur="310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rudi\AppData\Local\Microsoft\Windows\Temporary Internet Files\Content.IE5\3GEJCKXM\MP90028968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81000"/>
            <a:ext cx="22098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gtm-media.discoveryeducation.com/videos/images/playernew/72cf1465-7e57-4d7c-9d36-f9db1c501ab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676400"/>
            <a:ext cx="25146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www.leadmineband.com/pix/trombon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3352801"/>
            <a:ext cx="22860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905000" y="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Positive Examples</a:t>
            </a:r>
          </a:p>
        </p:txBody>
      </p:sp>
      <p:pic>
        <p:nvPicPr>
          <p:cNvPr id="6" name="Picture 12" descr="http://gtm-media.discoveryeducation.com/videos/images/playernew/6ae2dac6-5a44-483f-a236-c7766f3150a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228600"/>
            <a:ext cx="27241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315200" y="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Negative Examples</a:t>
            </a:r>
          </a:p>
        </p:txBody>
      </p:sp>
      <p:pic>
        <p:nvPicPr>
          <p:cNvPr id="8" name="Picture 14" descr="http://gtm-media.discoveryeducation.com/videos/images/playernew/1ac27251-391d-4050-bd69-b344e776c3a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1" y="1600200"/>
            <a:ext cx="11906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http://www.encoremusiclessons.com/images/about_page_imgs/violin-l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2000" y="2971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8382000" y="3200401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Violin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9677400" y="1524001"/>
            <a:ext cx="534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Piano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429001" y="1295401"/>
            <a:ext cx="714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Trumpet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429001" y="3048001"/>
            <a:ext cx="955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French Horn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315200" y="3810001"/>
            <a:ext cx="871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Saxophone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895600" y="5181601"/>
            <a:ext cx="825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Trombone</a:t>
            </a:r>
          </a:p>
        </p:txBody>
      </p:sp>
      <p:pic>
        <p:nvPicPr>
          <p:cNvPr id="16" name="~PP247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134600" y="487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Violin Mozart 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753600" y="3048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4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29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Trudi\AppData\Local\Microsoft\Windows\Temporary Internet Files\Content.IE5\3GEJCKXM\MP90028968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22098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http://gtm-media.discoveryeducation.com/videos/images/playernew/72cf1465-7e57-4d7c-9d36-f9db1c501ab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25146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http://www.leadmineband.com/pix/trombon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52801"/>
            <a:ext cx="22860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http://www.music.vt.edu/musicdictionary/textt/images/tub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4343400"/>
            <a:ext cx="17637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1905000" y="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Calibri" panose="020F0502020204030204" pitchFamily="34" charset="0"/>
              </a:rPr>
              <a:t>Positive Examples</a:t>
            </a:r>
          </a:p>
        </p:txBody>
      </p:sp>
      <p:pic>
        <p:nvPicPr>
          <p:cNvPr id="2055" name="Picture 12" descr="http://gtm-media.discoveryeducation.com/videos/images/playernew/6ae2dac6-5a44-483f-a236-c7766f3150a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27241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7315200" y="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Negative Examples</a:t>
            </a:r>
          </a:p>
        </p:txBody>
      </p:sp>
      <p:pic>
        <p:nvPicPr>
          <p:cNvPr id="2057" name="Picture 14" descr="http://gtm-media.discoveryeducation.com/videos/images/playernew/1ac27251-391d-4050-bd69-b344e776c3a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00200"/>
            <a:ext cx="11906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" descr="http://www.encoremusiclessons.com/images/about_page_imgs/violin-l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971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Box 12"/>
          <p:cNvSpPr txBox="1">
            <a:spLocks noChangeArrowheads="1"/>
          </p:cNvSpPr>
          <p:nvPr/>
        </p:nvSpPr>
        <p:spPr bwMode="auto">
          <a:xfrm>
            <a:off x="2743200" y="6400801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Tuba</a:t>
            </a:r>
          </a:p>
        </p:txBody>
      </p:sp>
      <p:sp>
        <p:nvSpPr>
          <p:cNvPr id="2060" name="Rectangle 13"/>
          <p:cNvSpPr>
            <a:spLocks noChangeArrowheads="1"/>
          </p:cNvSpPr>
          <p:nvPr/>
        </p:nvSpPr>
        <p:spPr bwMode="auto">
          <a:xfrm>
            <a:off x="9601200" y="1600201"/>
            <a:ext cx="534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Piano</a:t>
            </a:r>
          </a:p>
        </p:txBody>
      </p:sp>
      <p:sp>
        <p:nvSpPr>
          <p:cNvPr id="2061" name="Rectangle 14"/>
          <p:cNvSpPr>
            <a:spLocks noChangeArrowheads="1"/>
          </p:cNvSpPr>
          <p:nvPr/>
        </p:nvSpPr>
        <p:spPr bwMode="auto">
          <a:xfrm>
            <a:off x="3429001" y="1295401"/>
            <a:ext cx="714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Trumpet</a:t>
            </a:r>
          </a:p>
        </p:txBody>
      </p:sp>
      <p:sp>
        <p:nvSpPr>
          <p:cNvPr id="2062" name="Rectangle 15"/>
          <p:cNvSpPr>
            <a:spLocks noChangeArrowheads="1"/>
          </p:cNvSpPr>
          <p:nvPr/>
        </p:nvSpPr>
        <p:spPr bwMode="auto">
          <a:xfrm>
            <a:off x="3429001" y="3048001"/>
            <a:ext cx="955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French Horn</a:t>
            </a:r>
          </a:p>
        </p:txBody>
      </p:sp>
      <p:sp>
        <p:nvSpPr>
          <p:cNvPr id="2063" name="Rectangle 16"/>
          <p:cNvSpPr>
            <a:spLocks noChangeArrowheads="1"/>
          </p:cNvSpPr>
          <p:nvPr/>
        </p:nvSpPr>
        <p:spPr bwMode="auto">
          <a:xfrm>
            <a:off x="7162800" y="3810001"/>
            <a:ext cx="87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Saxophone</a:t>
            </a:r>
          </a:p>
        </p:txBody>
      </p:sp>
      <p:sp>
        <p:nvSpPr>
          <p:cNvPr id="2064" name="Rectangle 17"/>
          <p:cNvSpPr>
            <a:spLocks noChangeArrowheads="1"/>
          </p:cNvSpPr>
          <p:nvPr/>
        </p:nvSpPr>
        <p:spPr bwMode="auto">
          <a:xfrm>
            <a:off x="8534401" y="3124201"/>
            <a:ext cx="538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Violin</a:t>
            </a:r>
          </a:p>
        </p:txBody>
      </p:sp>
      <p:sp>
        <p:nvSpPr>
          <p:cNvPr id="2065" name="Rectangle 18"/>
          <p:cNvSpPr>
            <a:spLocks noChangeArrowheads="1"/>
          </p:cNvSpPr>
          <p:nvPr/>
        </p:nvSpPr>
        <p:spPr bwMode="auto">
          <a:xfrm>
            <a:off x="4038600" y="3733801"/>
            <a:ext cx="825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Trombone</a:t>
            </a:r>
          </a:p>
        </p:txBody>
      </p:sp>
      <p:pic>
        <p:nvPicPr>
          <p:cNvPr id="23" name="~PP163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2 Tub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96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94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10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752600" y="1"/>
            <a:ext cx="8610600" cy="867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anose="020F0502020204030204" pitchFamily="34" charset="0"/>
              </a:rPr>
              <a:t>Citations</a:t>
            </a:r>
          </a:p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Images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Trumpet – MS PowerPoint Clip Art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French Horn -Jupiterimages Corporation (Producer). (2006). </a:t>
            </a:r>
            <a:r>
              <a:rPr lang="en-US" altLang="en-US" i="1">
                <a:latin typeface="Calibri" panose="020F0502020204030204" pitchFamily="34" charset="0"/>
              </a:rPr>
              <a:t>French Horn (2)</a:t>
            </a:r>
            <a:r>
              <a:rPr lang="en-US" altLang="en-US">
                <a:latin typeface="Calibri" panose="020F0502020204030204" pitchFamily="34" charset="0"/>
              </a:rPr>
              <a:t>. [Image]. Available from http://www.discoveryeducation.com/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Trombone - </a:t>
            </a:r>
            <a:r>
              <a:rPr lang="en-US" altLang="en-US">
                <a:latin typeface="Calibri" panose="020F0502020204030204" pitchFamily="34" charset="0"/>
                <a:hlinkClick r:id="rId2"/>
              </a:rPr>
              <a:t>http://www.leadmineband.com/pix/trombone.jpg</a:t>
            </a:r>
            <a:endParaRPr lang="en-US" altLang="en-US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Tuba - </a:t>
            </a:r>
            <a:r>
              <a:rPr lang="en-US" altLang="en-US">
                <a:latin typeface="Calibri" panose="020F0502020204030204" pitchFamily="34" charset="0"/>
                <a:hlinkClick r:id="rId3"/>
              </a:rPr>
              <a:t>http://www.music.vt.edu/musicdictionary/textt/images/tuba.jpg</a:t>
            </a:r>
            <a:endParaRPr lang="en-US" altLang="en-US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Piano - Jupiterimages Corporation (Producer). (2006). </a:t>
            </a:r>
            <a:r>
              <a:rPr lang="en-US" altLang="en-US" i="1">
                <a:latin typeface="Calibri" panose="020F0502020204030204" pitchFamily="34" charset="0"/>
              </a:rPr>
              <a:t>Upright Piano</a:t>
            </a:r>
            <a:r>
              <a:rPr lang="en-US" altLang="en-US">
                <a:latin typeface="Calibri" panose="020F0502020204030204" pitchFamily="34" charset="0"/>
              </a:rPr>
              <a:t>. [Image]. Available from http://www.discoveryeducation.com/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Saxophone - Jupiterimages Corporation (Producer). (2006). </a:t>
            </a:r>
            <a:r>
              <a:rPr lang="en-US" altLang="en-US" i="1">
                <a:latin typeface="Calibri" panose="020F0502020204030204" pitchFamily="34" charset="0"/>
              </a:rPr>
              <a:t>Saxophone</a:t>
            </a:r>
            <a:r>
              <a:rPr lang="en-US" altLang="en-US">
                <a:latin typeface="Calibri" panose="020F0502020204030204" pitchFamily="34" charset="0"/>
              </a:rPr>
              <a:t>. [Image]. Available from http://www.discoveryeducation.com/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Violin - </a:t>
            </a:r>
            <a:r>
              <a:rPr lang="en-US" altLang="en-US">
                <a:latin typeface="Calibri" panose="020F0502020204030204" pitchFamily="34" charset="0"/>
                <a:hlinkClick r:id="rId4"/>
              </a:rPr>
              <a:t>http://www.encoremusiclessons.com/images/about_page_imgs/violin-lg.jpg</a:t>
            </a:r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Instrument Sound clips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Horn sound clip - </a:t>
            </a:r>
            <a:r>
              <a:rPr lang="en-US" altLang="en-US">
                <a:latin typeface="Calibri" panose="020F0502020204030204" pitchFamily="34" charset="0"/>
                <a:hlinkClick r:id="rId5"/>
              </a:rPr>
              <a:t>http://www.michaelthompson.uk.com/audio/fragment2.mp3</a:t>
            </a:r>
            <a:endParaRPr lang="en-US" altLang="en-US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Tuba and Trombone sound clips from Boise Philharmonic Children’s Concerts: Instructional CD (2002).  Trombone; Baltimore Symphony, </a:t>
            </a:r>
            <a:r>
              <a:rPr lang="en-US" altLang="en-US" i="1">
                <a:latin typeface="Calibri" panose="020F0502020204030204" pitchFamily="34" charset="0"/>
              </a:rPr>
              <a:t>Rodeo; Buckaroo Holiday</a:t>
            </a:r>
            <a:r>
              <a:rPr lang="en-US" altLang="en-US">
                <a:latin typeface="Calibri" panose="020F0502020204030204" pitchFamily="34" charset="0"/>
              </a:rPr>
              <a:t>; Aaron Copland.  Tuba; Michael Lind, </a:t>
            </a:r>
            <a:r>
              <a:rPr lang="en-US" altLang="en-US" i="1">
                <a:latin typeface="Calibri" panose="020F0502020204030204" pitchFamily="34" charset="0"/>
              </a:rPr>
              <a:t>Concerto for Tuba and Orchestra;</a:t>
            </a:r>
            <a:r>
              <a:rPr lang="en-US" altLang="en-US">
                <a:latin typeface="Calibri" panose="020F0502020204030204" pitchFamily="34" charset="0"/>
              </a:rPr>
              <a:t> V. Williams.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All other sound clips from MS PowerPoint clip art.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Narration</a:t>
            </a:r>
            <a:r>
              <a:rPr lang="en-US" altLang="en-US">
                <a:latin typeface="Calibri" panose="020F0502020204030204" pitchFamily="34" charset="0"/>
              </a:rPr>
              <a:t> – Trudi Clark-Cochrane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n-US" b="1">
                <a:latin typeface="Calibri" panose="020F0502020204030204" pitchFamily="34" charset="0"/>
              </a:rPr>
              <a:t>Created by Trudi Clark-Cochrane, Meridian Joint School District No. 2, 2012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237</Words>
  <Application>Microsoft Office PowerPoint</Application>
  <PresentationFormat>Widescreen</PresentationFormat>
  <Paragraphs>67</Paragraphs>
  <Slides>9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Joint School District No. 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Cochrane Trudi</dc:creator>
  <cp:lastModifiedBy>Cochrane Trudi</cp:lastModifiedBy>
  <cp:revision>5</cp:revision>
  <dcterms:created xsi:type="dcterms:W3CDTF">2014-09-09T15:12:33Z</dcterms:created>
  <dcterms:modified xsi:type="dcterms:W3CDTF">2014-09-09T18:29:36Z</dcterms:modified>
</cp:coreProperties>
</file>