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70" r:id="rId3"/>
    <p:sldId id="257" r:id="rId4"/>
    <p:sldId id="258" r:id="rId5"/>
    <p:sldId id="259" r:id="rId6"/>
    <p:sldId id="264" r:id="rId7"/>
    <p:sldId id="267" r:id="rId8"/>
    <p:sldId id="271" r:id="rId9"/>
    <p:sldId id="268" r:id="rId10"/>
    <p:sldId id="262" r:id="rId11"/>
    <p:sldId id="266" r:id="rId12"/>
    <p:sldId id="269" r:id="rId13"/>
    <p:sldId id="272" r:id="rId14"/>
    <p:sldId id="265" r:id="rId15"/>
    <p:sldId id="273"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4AD94-01E1-4EC6-98F7-1C78B546809D}" type="datetimeFigureOut">
              <a:rPr lang="en-US" smtClean="0"/>
              <a:pPr/>
              <a:t>3/3/2014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A3D9C-678C-4811-A8B3-EAB0DF81AE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CDBFAC-A17E-42DB-A5C6-74353E373B61}" type="datetimeFigureOut">
              <a:rPr lang="en-US" smtClean="0"/>
              <a:pPr/>
              <a:t>3/3/2014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CDBFAC-A17E-42DB-A5C6-74353E373B61}"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CDBFAC-A17E-42DB-A5C6-74353E373B61}"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CDBFAC-A17E-42DB-A5C6-74353E373B61}"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CDBFAC-A17E-42DB-A5C6-74353E373B61}"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CDBFAC-A17E-42DB-A5C6-74353E373B61}"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CDBFAC-A17E-42DB-A5C6-74353E373B61}" type="datetimeFigureOut">
              <a:rPr lang="en-US" smtClean="0"/>
              <a:pPr/>
              <a:t>3/3/2014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CDBFAC-A17E-42DB-A5C6-74353E373B61}" type="datetimeFigureOut">
              <a:rPr lang="en-US" smtClean="0"/>
              <a:pPr/>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DBFAC-A17E-42DB-A5C6-74353E373B61}" type="datetimeFigureOut">
              <a:rPr lang="en-US" smtClean="0"/>
              <a:pPr/>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CDBFAC-A17E-42DB-A5C6-74353E373B61}"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A52AB-C61E-4107-8FAB-8CD30D2E65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CDBFAC-A17E-42DB-A5C6-74353E373B61}"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BAA52AB-C61E-4107-8FAB-8CD30D2E652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CDBFAC-A17E-42DB-A5C6-74353E373B61}" type="datetimeFigureOut">
              <a:rPr lang="en-US" smtClean="0"/>
              <a:pPr/>
              <a:t>3/3/2014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AA52AB-C61E-4107-8FAB-8CD30D2E652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20000" cy="1828800"/>
          </a:xfr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anchor="ctr">
            <a:normAutofit/>
          </a:bodyPr>
          <a:lstStyle/>
          <a:p>
            <a:pPr algn="ctr"/>
            <a:r>
              <a:rPr lang="en-US" sz="6000" b="0" i="1" dirty="0" smtClean="0">
                <a:solidFill>
                  <a:schemeClr val="tx1"/>
                </a:solidFill>
                <a:latin typeface="+mn-lt"/>
              </a:rPr>
              <a:t>Authentic Assessment</a:t>
            </a:r>
            <a:endParaRPr lang="en-US" sz="6000" b="0" i="1" dirty="0">
              <a:solidFill>
                <a:schemeClr val="tx1"/>
              </a:solidFill>
              <a:latin typeface="+mn-lt"/>
            </a:endParaRPr>
          </a:p>
        </p:txBody>
      </p:sp>
      <p:sp>
        <p:nvSpPr>
          <p:cNvPr id="3" name="Subtitle 2"/>
          <p:cNvSpPr>
            <a:spLocks noGrp="1"/>
          </p:cNvSpPr>
          <p:nvPr>
            <p:ph type="subTitle" idx="1"/>
          </p:nvPr>
        </p:nvSpPr>
        <p:spPr>
          <a:xfrm>
            <a:off x="533400" y="2743200"/>
            <a:ext cx="7620000" cy="3581400"/>
          </a:xfrm>
          <a:solidFill>
            <a:srgbClr val="00B0F0"/>
          </a:solidFill>
        </p:spPr>
        <p:style>
          <a:lnRef idx="3">
            <a:schemeClr val="lt1"/>
          </a:lnRef>
          <a:fillRef idx="1">
            <a:schemeClr val="accent3"/>
          </a:fillRef>
          <a:effectRef idx="1">
            <a:schemeClr val="accent3"/>
          </a:effectRef>
          <a:fontRef idx="minor">
            <a:schemeClr val="lt1"/>
          </a:fontRef>
        </p:style>
        <p:txBody>
          <a:bodyPr>
            <a:normAutofit/>
          </a:bodyPr>
          <a:lstStyle/>
          <a:p>
            <a:r>
              <a:rPr lang="en-US" sz="6500" dirty="0" smtClean="0">
                <a:solidFill>
                  <a:srgbClr val="FFFF00"/>
                </a:solidFill>
              </a:rPr>
              <a:t>Making it easy,</a:t>
            </a:r>
          </a:p>
          <a:p>
            <a:r>
              <a:rPr lang="en-US" sz="6500" dirty="0" smtClean="0">
                <a:solidFill>
                  <a:srgbClr val="FFFF00"/>
                </a:solidFill>
              </a:rPr>
              <a:t>Making it work</a:t>
            </a:r>
            <a:r>
              <a:rPr lang="en-US" sz="5800" dirty="0" smtClean="0">
                <a:solidFill>
                  <a:srgbClr val="FFFF00"/>
                </a:solidFill>
              </a:rPr>
              <a:t>.</a:t>
            </a:r>
          </a:p>
          <a:p>
            <a:r>
              <a:rPr lang="en-US" sz="2800" dirty="0" smtClean="0">
                <a:solidFill>
                  <a:schemeClr val="bg1"/>
                </a:solidFill>
              </a:rPr>
              <a:t>Brian Burnett, Berkley, MI</a:t>
            </a:r>
          </a:p>
          <a:p>
            <a:r>
              <a:rPr lang="en-US" sz="3200" i="1" dirty="0" smtClean="0">
                <a:solidFill>
                  <a:schemeClr val="bg1"/>
                </a:solidFill>
              </a:rPr>
              <a:t>Presented by Mid-Michigan Chapter</a:t>
            </a:r>
          </a:p>
          <a:p>
            <a:endParaRPr lang="en-US" dirty="0" smtClean="0"/>
          </a:p>
          <a:p>
            <a:endParaRPr lang="en-US" sz="3600" i="1" dirty="0" smtClean="0">
              <a:solidFill>
                <a:schemeClr val="bg1"/>
              </a:solidFill>
            </a:endParaRPr>
          </a:p>
          <a:p>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05800" cy="990600"/>
          </a:xfrm>
        </p:spPr>
        <p:txBody>
          <a:bodyPr>
            <a:normAutofit/>
          </a:bodyPr>
          <a:lstStyle/>
          <a:p>
            <a:pPr algn="ctr"/>
            <a:r>
              <a:rPr lang="en-US" sz="5400" dirty="0" smtClean="0">
                <a:solidFill>
                  <a:schemeClr val="tx1"/>
                </a:solidFill>
              </a:rPr>
              <a:t>Improvisation Rubric</a:t>
            </a:r>
            <a:endParaRPr lang="en-US" sz="5400" dirty="0">
              <a:solidFill>
                <a:schemeClr val="tx1"/>
              </a:solidFill>
            </a:endParaRPr>
          </a:p>
        </p:txBody>
      </p:sp>
      <p:sp>
        <p:nvSpPr>
          <p:cNvPr id="3" name="Content Placeholder 2"/>
          <p:cNvSpPr>
            <a:spLocks noGrp="1"/>
          </p:cNvSpPr>
          <p:nvPr>
            <p:ph idx="1"/>
          </p:nvPr>
        </p:nvSpPr>
        <p:spPr>
          <a:xfrm>
            <a:off x="685800" y="1371600"/>
            <a:ext cx="8229600" cy="4876800"/>
          </a:xfrm>
        </p:spPr>
        <p:txBody>
          <a:bodyPr>
            <a:noAutofit/>
          </a:bodyPr>
          <a:lstStyle/>
          <a:p>
            <a:pPr hangingPunct="0">
              <a:buNone/>
            </a:pPr>
            <a:r>
              <a:rPr lang="en-US" sz="3600" dirty="0" smtClean="0"/>
              <a:t>4 The improvisation is Repeatable/Sing-able; not composition, but awareness.</a:t>
            </a:r>
          </a:p>
          <a:p>
            <a:pPr hangingPunct="0">
              <a:buNone/>
            </a:pPr>
            <a:r>
              <a:rPr lang="en-US" sz="3600" dirty="0" smtClean="0"/>
              <a:t> 3 The student creates cadences. </a:t>
            </a:r>
          </a:p>
          <a:p>
            <a:pPr hangingPunct="0">
              <a:buNone/>
            </a:pPr>
            <a:r>
              <a:rPr lang="en-US" sz="3600" dirty="0" smtClean="0"/>
              <a:t>	Rhythmic-connectors and cadences.</a:t>
            </a:r>
          </a:p>
          <a:p>
            <a:pPr hangingPunct="0">
              <a:buNone/>
            </a:pPr>
            <a:r>
              <a:rPr lang="en-US" sz="3600" dirty="0" smtClean="0"/>
              <a:t>	Melodic-tonal center or resting tone.</a:t>
            </a:r>
          </a:p>
          <a:p>
            <a:pPr hangingPunct="0">
              <a:buNone/>
            </a:pPr>
            <a:r>
              <a:rPr lang="en-US" sz="3600" dirty="0" smtClean="0"/>
              <a:t>2 Illustrates the appropriate movement elements, tonal set or rhythmic set</a:t>
            </a:r>
          </a:p>
          <a:p>
            <a:pPr hangingPunct="0">
              <a:buNone/>
            </a:pPr>
            <a:r>
              <a:rPr lang="en-US" sz="3600" dirty="0" smtClean="0"/>
              <a:t> 1 The student follows the structure</a:t>
            </a:r>
            <a:endParaRPr lang="en-US" sz="3600" dirty="0"/>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p Arrow 5"/>
          <p:cNvSpPr/>
          <p:nvPr/>
        </p:nvSpPr>
        <p:spPr>
          <a:xfrm>
            <a:off x="228600" y="1524000"/>
            <a:ext cx="8915400" cy="4800600"/>
          </a:xfrm>
          <a:prstGeom prst="upArrow">
            <a:avLst>
              <a:gd name="adj1" fmla="val 50000"/>
              <a:gd name="adj2" fmla="val 3231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517934" y="533400"/>
            <a:ext cx="6142387" cy="1015663"/>
          </a:xfrm>
          <a:prstGeom prst="rect">
            <a:avLst/>
          </a:prstGeom>
        </p:spPr>
        <p:txBody>
          <a:bodyPr wrap="none">
            <a:spAutoFit/>
          </a:bodyPr>
          <a:lstStyle/>
          <a:p>
            <a:pPr algn="ctr"/>
            <a:r>
              <a:rPr lang="en-US" sz="6000" dirty="0" smtClean="0">
                <a:latin typeface="+mj-lt"/>
              </a:rPr>
              <a:t>Bloom’s Taxonomy</a:t>
            </a:r>
            <a:endParaRPr lang="en-US" sz="6000" dirty="0">
              <a:latin typeface="+mj-lt"/>
            </a:endParaRPr>
          </a:p>
        </p:txBody>
      </p:sp>
      <p:sp>
        <p:nvSpPr>
          <p:cNvPr id="5" name="TextBox 4"/>
          <p:cNvSpPr txBox="1"/>
          <p:nvPr/>
        </p:nvSpPr>
        <p:spPr>
          <a:xfrm>
            <a:off x="1981200" y="2389525"/>
            <a:ext cx="5410200" cy="3477875"/>
          </a:xfrm>
          <a:prstGeom prst="rect">
            <a:avLst/>
          </a:prstGeom>
          <a:noFill/>
        </p:spPr>
        <p:txBody>
          <a:bodyPr wrap="square" rtlCol="0">
            <a:spAutoFit/>
          </a:bodyPr>
          <a:lstStyle/>
          <a:p>
            <a:pPr algn="ctr"/>
            <a:r>
              <a:rPr lang="en-US" sz="4400" dirty="0" smtClean="0">
                <a:solidFill>
                  <a:schemeClr val="bg1"/>
                </a:solidFill>
              </a:rPr>
              <a:t>Synthesize</a:t>
            </a:r>
            <a:endParaRPr lang="en-US" sz="4400" dirty="0" smtClean="0">
              <a:solidFill>
                <a:schemeClr val="bg1"/>
              </a:solidFill>
            </a:endParaRPr>
          </a:p>
          <a:p>
            <a:pPr algn="ctr"/>
            <a:r>
              <a:rPr lang="en-US" sz="4400" dirty="0" smtClean="0">
                <a:solidFill>
                  <a:schemeClr val="bg1"/>
                </a:solidFill>
              </a:rPr>
              <a:t>Evaluate</a:t>
            </a:r>
          </a:p>
          <a:p>
            <a:pPr algn="ctr"/>
            <a:r>
              <a:rPr lang="en-US" sz="4400" dirty="0" smtClean="0">
                <a:solidFill>
                  <a:schemeClr val="bg1"/>
                </a:solidFill>
              </a:rPr>
              <a:t>Analyze</a:t>
            </a:r>
          </a:p>
          <a:p>
            <a:pPr algn="ctr"/>
            <a:r>
              <a:rPr lang="en-US" sz="4400" dirty="0" smtClean="0">
                <a:solidFill>
                  <a:schemeClr val="bg1"/>
                </a:solidFill>
              </a:rPr>
              <a:t>Apply</a:t>
            </a:r>
          </a:p>
          <a:p>
            <a:pPr algn="ctr"/>
            <a:r>
              <a:rPr lang="en-US" sz="4400" dirty="0" smtClean="0">
                <a:solidFill>
                  <a:schemeClr val="bg1"/>
                </a:solidFill>
              </a:rPr>
              <a:t>Know-understand</a:t>
            </a:r>
            <a:endParaRPr lang="en-US" sz="4400" dirty="0">
              <a:solidFill>
                <a:schemeClr val="bg1"/>
              </a:solidFill>
            </a:endParaRPr>
          </a:p>
        </p:txBody>
      </p:sp>
    </p:spTree>
  </p:cSld>
  <p:clrMapOvr>
    <a:masterClrMapping/>
  </p:clrMapOvr>
  <p:transition spd="slow">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7851648" cy="914400"/>
          </a:xfrm>
        </p:spPr>
        <p:txBody>
          <a:bodyPr>
            <a:normAutofit/>
          </a:bodyPr>
          <a:lstStyle/>
          <a:p>
            <a:r>
              <a:rPr lang="en-US" sz="6000" b="0" dirty="0" smtClean="0">
                <a:solidFill>
                  <a:schemeClr val="tx1"/>
                </a:solidFill>
              </a:rPr>
              <a:t>Demonstrating mastery…</a:t>
            </a:r>
            <a:endParaRPr lang="en-US" sz="6000" b="0" dirty="0">
              <a:solidFill>
                <a:schemeClr val="tx1"/>
              </a:solidFill>
            </a:endParaRPr>
          </a:p>
        </p:txBody>
      </p:sp>
      <p:sp>
        <p:nvSpPr>
          <p:cNvPr id="3" name="Subtitle 2"/>
          <p:cNvSpPr>
            <a:spLocks noGrp="1"/>
          </p:cNvSpPr>
          <p:nvPr>
            <p:ph type="subTitle" idx="1"/>
          </p:nvPr>
        </p:nvSpPr>
        <p:spPr>
          <a:xfrm>
            <a:off x="533400" y="1905000"/>
            <a:ext cx="7854696" cy="4724400"/>
          </a:xfrm>
        </p:spPr>
        <p:txBody>
          <a:bodyPr>
            <a:noAutofit/>
          </a:bodyPr>
          <a:lstStyle/>
          <a:p>
            <a:pPr algn="ctr"/>
            <a:r>
              <a:rPr lang="en-US" sz="3200" dirty="0" smtClean="0">
                <a:solidFill>
                  <a:srgbClr val="FFFF00"/>
                </a:solidFill>
              </a:rPr>
              <a:t>Symbols</a:t>
            </a:r>
          </a:p>
          <a:p>
            <a:pPr algn="ctr"/>
            <a:endParaRPr lang="en-US" sz="3200" dirty="0" smtClean="0">
              <a:solidFill>
                <a:srgbClr val="FFFF00"/>
              </a:solidFill>
            </a:endParaRPr>
          </a:p>
          <a:p>
            <a:pPr algn="l"/>
            <a:r>
              <a:rPr lang="en-US" sz="3200" dirty="0" smtClean="0">
                <a:solidFill>
                  <a:srgbClr val="FFFF00"/>
                </a:solidFill>
              </a:rPr>
              <a:t>	Pictures				Real world 						experiences</a:t>
            </a:r>
          </a:p>
          <a:p>
            <a:pPr algn="l"/>
            <a:endParaRPr lang="en-US" sz="3200" dirty="0" smtClean="0">
              <a:solidFill>
                <a:srgbClr val="FFFF00"/>
              </a:solidFill>
            </a:endParaRPr>
          </a:p>
          <a:p>
            <a:pPr algn="l"/>
            <a:r>
              <a:rPr lang="en-US" sz="3200" dirty="0" smtClean="0">
                <a:solidFill>
                  <a:srgbClr val="FFFF00"/>
                </a:solidFill>
              </a:rPr>
              <a:t>        Manipulatives		  Oral language</a:t>
            </a:r>
          </a:p>
          <a:p>
            <a:endParaRPr lang="en-US" sz="3200" dirty="0">
              <a:solidFill>
                <a:srgbClr val="FFFF00"/>
              </a:solidFill>
            </a:endParaRPr>
          </a:p>
        </p:txBody>
      </p:sp>
      <p:sp>
        <p:nvSpPr>
          <p:cNvPr id="5" name="5-Point Star 4"/>
          <p:cNvSpPr/>
          <p:nvPr/>
        </p:nvSpPr>
        <p:spPr>
          <a:xfrm>
            <a:off x="3048000" y="2438400"/>
            <a:ext cx="2743200" cy="23622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0"/>
            <a:ext cx="7851648" cy="914400"/>
          </a:xfrm>
          <a:prstGeom prst="rect">
            <a:avLst/>
          </a:prstGeom>
        </p:spPr>
        <p:txBody>
          <a:bodyP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1"/>
                </a:solidFill>
                <a:effectLst/>
                <a:uLnTx/>
                <a:uFillTx/>
                <a:latin typeface="+mj-lt"/>
                <a:ea typeface="+mj-ea"/>
                <a:cs typeface="+mj-cs"/>
              </a:rPr>
              <a:t>Demonstrating mastery…</a:t>
            </a:r>
            <a:endParaRPr kumimoji="0" lang="en-US" sz="6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Subtitle 2"/>
          <p:cNvSpPr txBox="1">
            <a:spLocks/>
          </p:cNvSpPr>
          <p:nvPr/>
        </p:nvSpPr>
        <p:spPr>
          <a:xfrm>
            <a:off x="533400" y="1905000"/>
            <a:ext cx="7854696" cy="4724400"/>
          </a:xfrm>
          <a:prstGeom prst="rect">
            <a:avLst/>
          </a:prstGeom>
        </p:spPr>
        <p:txBody>
          <a:bodyPr>
            <a:no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Improvise</a:t>
            </a:r>
          </a:p>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endParaRPr kumimoji="0" lang="en-US" sz="3200" b="0" i="0" u="none" strike="noStrike" kern="1200" cap="none" spc="0" normalizeH="0" baseline="0" noProof="0" dirty="0" smtClean="0">
              <a:ln>
                <a:noFill/>
              </a:ln>
              <a:solidFill>
                <a:srgbClr val="FFFF0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	 	  Read				Write			</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3200" b="0" i="0" u="none" strike="noStrike" kern="1200" cap="none" spc="0" normalizeH="0" baseline="0" noProof="0" dirty="0" smtClean="0">
              <a:ln>
                <a:noFill/>
              </a:ln>
              <a:solidFill>
                <a:srgbClr val="FFFF0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       		 Move		  Sing/Play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3200" b="0" i="0" u="none" strike="noStrike" kern="1200" cap="none" spc="0" normalizeH="0" baseline="0" noProof="0" dirty="0">
              <a:ln>
                <a:noFill/>
              </a:ln>
              <a:solidFill>
                <a:srgbClr val="FFFF00"/>
              </a:solidFill>
              <a:effectLst/>
              <a:uLnTx/>
              <a:uFillTx/>
              <a:latin typeface="+mn-lt"/>
              <a:ea typeface="+mn-ea"/>
              <a:cs typeface="+mn-cs"/>
            </a:endParaRPr>
          </a:p>
        </p:txBody>
      </p:sp>
      <p:sp>
        <p:nvSpPr>
          <p:cNvPr id="4" name="5-Point Star 3"/>
          <p:cNvSpPr/>
          <p:nvPr/>
        </p:nvSpPr>
        <p:spPr>
          <a:xfrm>
            <a:off x="3048000" y="2438400"/>
            <a:ext cx="2743200" cy="23622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dissolve/>
    <p:sndAc>
      <p:stSnd>
        <p:snd r:embed="rId2" name="pu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457200" y="838200"/>
            <a:ext cx="8229600" cy="609600"/>
          </a:xfrm>
          <a:prstGeom prst="rect">
            <a:avLst/>
          </a:prstGeom>
          <a:ln w="6350" cap="rnd">
            <a:noFill/>
          </a:ln>
        </p:spPr>
        <p:txBody>
          <a:bodyPr vert="horz" anchor="b" anchorCtr="0">
            <a:no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pPr algn="ctr"/>
            <a:r>
              <a:rPr lang="en-US" sz="6000" dirty="0" smtClean="0">
                <a:solidFill>
                  <a:schemeClr val="tx1"/>
                </a:solidFill>
              </a:rPr>
              <a:t>Improvisation  Structures</a:t>
            </a:r>
            <a:endParaRPr lang="en-US" sz="6000" dirty="0">
              <a:solidFill>
                <a:schemeClr val="tx1"/>
              </a:solidFill>
            </a:endParaRPr>
          </a:p>
        </p:txBody>
      </p:sp>
      <p:sp>
        <p:nvSpPr>
          <p:cNvPr id="5" name="Rectangle 4"/>
          <p:cNvSpPr/>
          <p:nvPr/>
        </p:nvSpPr>
        <p:spPr>
          <a:xfrm>
            <a:off x="2133600" y="6019800"/>
            <a:ext cx="50292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dirty="0" smtClean="0">
                <a:solidFill>
                  <a:schemeClr val="bg1"/>
                </a:solidFill>
              </a:rPr>
              <a:t>Student-led Imitation</a:t>
            </a:r>
            <a:endParaRPr lang="en-US" sz="3600" dirty="0">
              <a:solidFill>
                <a:schemeClr val="bg1"/>
              </a:solidFill>
            </a:endParaRPr>
          </a:p>
        </p:txBody>
      </p:sp>
      <p:cxnSp>
        <p:nvCxnSpPr>
          <p:cNvPr id="6" name="Straight Arrow Connector 5"/>
          <p:cNvCxnSpPr>
            <a:stCxn id="5" idx="0"/>
          </p:cNvCxnSpPr>
          <p:nvPr/>
        </p:nvCxnSpPr>
        <p:spPr>
          <a:xfrm flipV="1">
            <a:off x="4648200" y="5410200"/>
            <a:ext cx="5715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66800" y="2438400"/>
            <a:ext cx="7239000" cy="1295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dirty="0" smtClean="0">
                <a:solidFill>
                  <a:schemeClr val="bg1"/>
                </a:solidFill>
              </a:rPr>
              <a:t>Rhythm/Melodies to be completed </a:t>
            </a:r>
          </a:p>
          <a:p>
            <a:pPr algn="ctr"/>
            <a:r>
              <a:rPr lang="en-US" sz="3600" dirty="0" smtClean="0">
                <a:solidFill>
                  <a:schemeClr val="bg1"/>
                </a:solidFill>
              </a:rPr>
              <a:t>Call &amp; Response </a:t>
            </a:r>
          </a:p>
        </p:txBody>
      </p:sp>
      <p:sp>
        <p:nvSpPr>
          <p:cNvPr id="8" name="Up Arrow 7"/>
          <p:cNvSpPr/>
          <p:nvPr/>
        </p:nvSpPr>
        <p:spPr>
          <a:xfrm>
            <a:off x="2514600" y="3886200"/>
            <a:ext cx="4191000" cy="17526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dirty="0" smtClean="0">
                <a:solidFill>
                  <a:schemeClr val="bg1"/>
                </a:solidFill>
              </a:rPr>
              <a:t>Building</a:t>
            </a:r>
          </a:p>
          <a:p>
            <a:pPr algn="ctr"/>
            <a:r>
              <a:rPr lang="en-US" sz="3600" dirty="0" smtClean="0">
                <a:solidFill>
                  <a:schemeClr val="bg1"/>
                </a:solidFill>
              </a:rPr>
              <a:t>Bricks</a:t>
            </a:r>
            <a:endParaRPr lang="en-US" sz="3600" dirty="0">
              <a:solidFill>
                <a:schemeClr val="bg1"/>
              </a:solidFill>
            </a:endParaRPr>
          </a:p>
        </p:txBody>
      </p:sp>
      <p:sp>
        <p:nvSpPr>
          <p:cNvPr id="9" name="TextBox 7"/>
          <p:cNvSpPr txBox="1"/>
          <p:nvPr/>
        </p:nvSpPr>
        <p:spPr>
          <a:xfrm>
            <a:off x="1752600" y="1524000"/>
            <a:ext cx="5943600" cy="646331"/>
          </a:xfrm>
          <a:prstGeom prst="rect">
            <a:avLst/>
          </a:prstGeom>
          <a:solidFill>
            <a:srgbClr val="FFFF66"/>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dirty="0" smtClean="0">
                <a:solidFill>
                  <a:schemeClr val="bg1"/>
                </a:solidFill>
              </a:rPr>
              <a:t>Question/Answer phrases</a:t>
            </a: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Teaching Process</a:t>
            </a:r>
            <a:endParaRPr lang="en-US" dirty="0">
              <a:solidFill>
                <a:schemeClr val="tx1"/>
              </a:solidFill>
            </a:endParaRPr>
          </a:p>
        </p:txBody>
      </p:sp>
      <p:sp>
        <p:nvSpPr>
          <p:cNvPr id="3" name="Content Placeholder 2"/>
          <p:cNvSpPr>
            <a:spLocks noGrp="1"/>
          </p:cNvSpPr>
          <p:nvPr>
            <p:ph idx="1"/>
          </p:nvPr>
        </p:nvSpPr>
        <p:spPr>
          <a:xfrm>
            <a:off x="457200" y="1981200"/>
            <a:ext cx="8686800" cy="4389120"/>
          </a:xfrm>
        </p:spPr>
        <p:txBody>
          <a:bodyPr>
            <a:normAutofit/>
          </a:bodyPr>
          <a:lstStyle/>
          <a:p>
            <a:pPr algn="ctr">
              <a:buNone/>
            </a:pPr>
            <a:r>
              <a:rPr lang="en-US" sz="3600" dirty="0" smtClean="0">
                <a:solidFill>
                  <a:srgbClr val="FFFF00"/>
                </a:solidFill>
              </a:rPr>
              <a:t>Movement &gt; Music/Music &gt; Movement</a:t>
            </a:r>
          </a:p>
          <a:p>
            <a:pPr algn="ctr">
              <a:buNone/>
            </a:pPr>
            <a:r>
              <a:rPr lang="en-US" sz="3600" dirty="0" smtClean="0">
                <a:solidFill>
                  <a:srgbClr val="FFFF00"/>
                </a:solidFill>
              </a:rPr>
              <a:t>Additive /</a:t>
            </a:r>
            <a:r>
              <a:rPr lang="en-US" sz="3600" dirty="0" smtClean="0">
                <a:solidFill>
                  <a:srgbClr val="FFFF00"/>
                </a:solidFill>
              </a:rPr>
              <a:t>Layered</a:t>
            </a:r>
          </a:p>
          <a:p>
            <a:pPr algn="ctr">
              <a:buNone/>
            </a:pPr>
            <a:r>
              <a:rPr lang="en-US" sz="3600" dirty="0" smtClean="0">
                <a:solidFill>
                  <a:srgbClr val="FFFF00"/>
                </a:solidFill>
              </a:rPr>
              <a:t>Phrase-rote/Echo imitation</a:t>
            </a:r>
          </a:p>
          <a:p>
            <a:pPr algn="ctr">
              <a:buNone/>
            </a:pPr>
            <a:r>
              <a:rPr lang="en-US" sz="3600" dirty="0" smtClean="0">
                <a:solidFill>
                  <a:srgbClr val="FFFF00"/>
                </a:solidFill>
              </a:rPr>
              <a:t>Antiphonal-part or </a:t>
            </a:r>
            <a:r>
              <a:rPr lang="en-US" sz="3600" dirty="0" err="1" smtClean="0">
                <a:solidFill>
                  <a:srgbClr val="FFFF00"/>
                </a:solidFill>
              </a:rPr>
              <a:t>hocket</a:t>
            </a:r>
            <a:endParaRPr lang="en-US" sz="3600" dirty="0" smtClean="0">
              <a:solidFill>
                <a:srgbClr val="FFFF00"/>
              </a:solidFill>
            </a:endParaRPr>
          </a:p>
          <a:p>
            <a:pPr algn="ctr">
              <a:buNone/>
            </a:pPr>
            <a:r>
              <a:rPr lang="en-US" sz="3600" dirty="0" smtClean="0">
                <a:solidFill>
                  <a:srgbClr val="FFFF00"/>
                </a:solidFill>
              </a:rPr>
              <a:t>Directed exploration</a:t>
            </a:r>
          </a:p>
          <a:p>
            <a:pPr algn="ctr">
              <a:buNone/>
            </a:pPr>
            <a:r>
              <a:rPr lang="en-US" sz="3600" dirty="0" smtClean="0">
                <a:solidFill>
                  <a:srgbClr val="FFFF00"/>
                </a:solidFill>
              </a:rPr>
              <a:t>Literacy</a:t>
            </a:r>
          </a:p>
          <a:p>
            <a:pPr>
              <a:buNone/>
            </a:pPr>
            <a:endParaRPr lang="en-US" dirty="0"/>
          </a:p>
        </p:txBody>
      </p:sp>
    </p:spTree>
  </p:cSld>
  <p:clrMapOvr>
    <a:masterClrMapping/>
  </p:clrMapOvr>
  <p:transition spd="slow">
    <p:randomBar/>
    <p:sndAc>
      <p:stSnd>
        <p:snd r:embed="rId2" name="drumroll.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lnSpcReduction="10000"/>
          </a:bodyPr>
          <a:lstStyle/>
          <a:p>
            <a:pPr hangingPunct="0">
              <a:buNone/>
            </a:pPr>
            <a:r>
              <a:rPr lang="en-US" sz="3500" b="1" dirty="0" smtClean="0">
                <a:solidFill>
                  <a:srgbClr val="FFFF00"/>
                </a:solidFill>
              </a:rPr>
              <a:t>“When you understand just enough to confuse everybody” … a bibliography</a:t>
            </a:r>
            <a:endParaRPr lang="en-US" dirty="0" smtClean="0">
              <a:solidFill>
                <a:srgbClr val="FFFF00"/>
              </a:solidFill>
            </a:endParaRPr>
          </a:p>
          <a:p>
            <a:pPr hangingPunct="0">
              <a:buNone/>
            </a:pPr>
            <a:r>
              <a:rPr lang="en-US" dirty="0" smtClean="0">
                <a:solidFill>
                  <a:srgbClr val="FFFF00"/>
                </a:solidFill>
              </a:rPr>
              <a:t>Richard J. Stiggins, Judith A. Arter, Jan Chappuis, and Stephen Chappuis </a:t>
            </a:r>
            <a:r>
              <a:rPr lang="en-US" u="sng" dirty="0" smtClean="0">
                <a:solidFill>
                  <a:srgbClr val="FFFF00"/>
                </a:solidFill>
              </a:rPr>
              <a:t>Classroom Assessment for Student Learning: Doing it right-Using it well</a:t>
            </a:r>
            <a:r>
              <a:rPr lang="en-US" dirty="0" smtClean="0">
                <a:solidFill>
                  <a:srgbClr val="FFFF00"/>
                </a:solidFill>
              </a:rPr>
              <a:t> Assessment Training Institute, 2004. ISBN 0-9655101-5-8</a:t>
            </a:r>
          </a:p>
          <a:p>
            <a:pPr hangingPunct="0">
              <a:buNone/>
            </a:pPr>
            <a:r>
              <a:rPr lang="en-US" sz="900" dirty="0" smtClean="0">
                <a:solidFill>
                  <a:srgbClr val="FFFF00"/>
                </a:solidFill>
              </a:rPr>
              <a:t> </a:t>
            </a:r>
          </a:p>
          <a:p>
            <a:pPr hangingPunct="0">
              <a:buNone/>
            </a:pPr>
            <a:r>
              <a:rPr lang="en-US" dirty="0" smtClean="0">
                <a:solidFill>
                  <a:srgbClr val="FFFF00"/>
                </a:solidFill>
              </a:rPr>
              <a:t>Timothy S. Brophy </a:t>
            </a:r>
            <a:r>
              <a:rPr lang="en-US" u="sng" dirty="0" smtClean="0">
                <a:solidFill>
                  <a:srgbClr val="FFFF00"/>
                </a:solidFill>
              </a:rPr>
              <a:t>Assessing the Developing Child Musician: A Guide for General Music Teachers</a:t>
            </a:r>
            <a:r>
              <a:rPr lang="en-US" dirty="0" smtClean="0">
                <a:solidFill>
                  <a:srgbClr val="FFFF00"/>
                </a:solidFill>
              </a:rPr>
              <a:t> GIA Publishers, 2000.</a:t>
            </a:r>
          </a:p>
          <a:p>
            <a:pPr hangingPunct="0">
              <a:buNone/>
            </a:pPr>
            <a:r>
              <a:rPr lang="en-US" sz="900" dirty="0" smtClean="0">
                <a:solidFill>
                  <a:srgbClr val="FFFF00"/>
                </a:solidFill>
              </a:rPr>
              <a:t> </a:t>
            </a:r>
          </a:p>
          <a:p>
            <a:pPr hangingPunct="0">
              <a:buNone/>
            </a:pPr>
            <a:r>
              <a:rPr lang="en-US" dirty="0" smtClean="0">
                <a:solidFill>
                  <a:srgbClr val="FFFF00"/>
                </a:solidFill>
              </a:rPr>
              <a:t>Thomas R. Guskey, Jane M. Bailey </a:t>
            </a:r>
            <a:r>
              <a:rPr lang="en-US" u="sng" dirty="0" smtClean="0">
                <a:solidFill>
                  <a:srgbClr val="FFFF00"/>
                </a:solidFill>
              </a:rPr>
              <a:t>Developing Grading and Reporting Systems for Student Learning</a:t>
            </a:r>
            <a:r>
              <a:rPr lang="en-US" dirty="0" smtClean="0">
                <a:solidFill>
                  <a:srgbClr val="FFFF00"/>
                </a:solidFill>
              </a:rPr>
              <a:t> Corwin Press, 2000. </a:t>
            </a:r>
          </a:p>
          <a:p>
            <a:pPr>
              <a:buNone/>
            </a:pPr>
            <a:endParaRPr lang="en-US" dirty="0">
              <a:solidFill>
                <a:srgbClr val="FFFF00"/>
              </a:solidFill>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8153400" cy="5867400"/>
          </a:xfrm>
        </p:spPr>
        <p:txBody>
          <a:bodyPr>
            <a:noAutofit/>
          </a:bodyPr>
          <a:lstStyle/>
          <a:p>
            <a:r>
              <a:rPr lang="en-US" sz="4400" dirty="0" smtClean="0">
                <a:solidFill>
                  <a:schemeClr val="tx1"/>
                </a:solidFill>
                <a:latin typeface="+mn-lt"/>
              </a:rPr>
              <a:t>Let’s go on a journey!</a:t>
            </a:r>
            <a:r>
              <a:rPr lang="en-US" sz="4400" dirty="0" smtClean="0">
                <a:latin typeface="+mn-lt"/>
              </a:rPr>
              <a:t/>
            </a:r>
            <a:br>
              <a:rPr lang="en-US" sz="4400" dirty="0" smtClean="0">
                <a:latin typeface="+mn-lt"/>
              </a:rPr>
            </a:br>
            <a:r>
              <a:rPr lang="en-US" sz="4400" dirty="0" smtClean="0">
                <a:latin typeface="+mn-lt"/>
              </a:rPr>
              <a:t>	</a:t>
            </a:r>
            <a:r>
              <a:rPr lang="en-US" sz="4400" dirty="0" smtClean="0">
                <a:solidFill>
                  <a:srgbClr val="FFFF00"/>
                </a:solidFill>
                <a:latin typeface="+mn-lt"/>
              </a:rPr>
              <a:t>Where  shall we go?</a:t>
            </a:r>
            <a:r>
              <a:rPr lang="en-US" sz="4000" dirty="0" smtClean="0">
                <a:latin typeface="+mn-lt"/>
              </a:rPr>
              <a:t/>
            </a:r>
            <a:br>
              <a:rPr lang="en-US" sz="4000" dirty="0" smtClean="0">
                <a:latin typeface="+mn-lt"/>
              </a:rPr>
            </a:br>
            <a:r>
              <a:rPr lang="en-US" sz="800" dirty="0" smtClean="0">
                <a:latin typeface="+mn-lt"/>
              </a:rPr>
              <a:t>  </a:t>
            </a:r>
            <a:r>
              <a:rPr lang="en-US" sz="4000" dirty="0" smtClean="0">
                <a:latin typeface="+mn-lt"/>
              </a:rPr>
              <a:t/>
            </a:r>
            <a:br>
              <a:rPr lang="en-US" sz="4000" dirty="0" smtClean="0">
                <a:latin typeface="+mn-lt"/>
              </a:rPr>
            </a:br>
            <a:r>
              <a:rPr lang="en-US" sz="4400" dirty="0" smtClean="0">
                <a:solidFill>
                  <a:schemeClr val="tx1"/>
                </a:solidFill>
                <a:latin typeface="+mn-lt"/>
              </a:rPr>
              <a:t>Pick some places on the planet,</a:t>
            </a:r>
            <a:r>
              <a:rPr lang="en-US" sz="4400" dirty="0" smtClean="0">
                <a:solidFill>
                  <a:schemeClr val="bg1"/>
                </a:solidFill>
                <a:latin typeface="+mn-lt"/>
              </a:rPr>
              <a:t/>
            </a:r>
            <a:br>
              <a:rPr lang="en-US" sz="4400" dirty="0" smtClean="0">
                <a:solidFill>
                  <a:schemeClr val="bg1"/>
                </a:solidFill>
                <a:latin typeface="+mn-lt"/>
              </a:rPr>
            </a:br>
            <a:r>
              <a:rPr lang="en-US" sz="4400" dirty="0" smtClean="0">
                <a:latin typeface="+mn-lt"/>
              </a:rPr>
              <a:t>	</a:t>
            </a:r>
            <a:r>
              <a:rPr lang="en-US" sz="4400" dirty="0" smtClean="0">
                <a:solidFill>
                  <a:srgbClr val="FFFF00"/>
                </a:solidFill>
                <a:latin typeface="+mn-lt"/>
              </a:rPr>
              <a:t>There’s so much to know.</a:t>
            </a:r>
            <a:r>
              <a:rPr lang="en-US" sz="4000" dirty="0" smtClean="0">
                <a:latin typeface="+mn-lt"/>
              </a:rPr>
              <a:t/>
            </a:r>
            <a:br>
              <a:rPr lang="en-US" sz="4000" dirty="0" smtClean="0">
                <a:latin typeface="+mn-lt"/>
              </a:rPr>
            </a:br>
            <a:r>
              <a:rPr lang="en-US" sz="800" dirty="0" smtClean="0">
                <a:latin typeface="+mn-lt"/>
              </a:rPr>
              <a:t>  </a:t>
            </a:r>
            <a:r>
              <a:rPr lang="en-US" sz="4000" dirty="0" smtClean="0">
                <a:solidFill>
                  <a:schemeClr val="tx1"/>
                </a:solidFill>
                <a:latin typeface="+mn-lt"/>
              </a:rPr>
              <a:t/>
            </a:r>
            <a:br>
              <a:rPr lang="en-US" sz="4000" dirty="0" smtClean="0">
                <a:solidFill>
                  <a:schemeClr val="tx1"/>
                </a:solidFill>
                <a:latin typeface="+mn-lt"/>
              </a:rPr>
            </a:br>
            <a:r>
              <a:rPr lang="en-US" sz="4400" dirty="0" smtClean="0">
                <a:solidFill>
                  <a:schemeClr val="tx1"/>
                </a:solidFill>
                <a:latin typeface="+mn-lt"/>
              </a:rPr>
              <a:t>Travel to the continents,</a:t>
            </a:r>
            <a:r>
              <a:rPr lang="en-US" sz="4400" dirty="0" smtClean="0">
                <a:latin typeface="+mn-lt"/>
              </a:rPr>
              <a:t/>
            </a:r>
            <a:br>
              <a:rPr lang="en-US" sz="4400" dirty="0" smtClean="0">
                <a:latin typeface="+mn-lt"/>
              </a:rPr>
            </a:br>
            <a:r>
              <a:rPr lang="en-US" sz="4400" dirty="0" smtClean="0">
                <a:latin typeface="+mn-lt"/>
              </a:rPr>
              <a:t>	</a:t>
            </a:r>
            <a:r>
              <a:rPr lang="en-US" sz="4400" dirty="0" smtClean="0">
                <a:solidFill>
                  <a:srgbClr val="FFFF00"/>
                </a:solidFill>
                <a:latin typeface="+mn-lt"/>
              </a:rPr>
              <a:t>There’s  so much to see.</a:t>
            </a:r>
            <a:r>
              <a:rPr lang="en-US" sz="4400" dirty="0" smtClean="0">
                <a:latin typeface="+mn-lt"/>
              </a:rPr>
              <a:t> </a:t>
            </a:r>
            <a:br>
              <a:rPr lang="en-US" sz="4400" dirty="0" smtClean="0">
                <a:latin typeface="+mn-lt"/>
              </a:rPr>
            </a:br>
            <a:r>
              <a:rPr lang="en-US" sz="4400" dirty="0" smtClean="0">
                <a:solidFill>
                  <a:schemeClr val="tx1"/>
                </a:solidFill>
                <a:latin typeface="+mn-lt"/>
              </a:rPr>
              <a:t>Get  your luggage loaded up.</a:t>
            </a:r>
            <a:r>
              <a:rPr lang="en-US" sz="4400" dirty="0" smtClean="0">
                <a:latin typeface="+mn-lt"/>
              </a:rPr>
              <a:t/>
            </a:r>
            <a:br>
              <a:rPr lang="en-US" sz="4400" dirty="0" smtClean="0">
                <a:latin typeface="+mn-lt"/>
              </a:rPr>
            </a:br>
            <a:r>
              <a:rPr lang="en-US" sz="4400" dirty="0" smtClean="0">
                <a:latin typeface="+mn-lt"/>
              </a:rPr>
              <a:t>	</a:t>
            </a:r>
            <a:r>
              <a:rPr lang="en-US" sz="4400" dirty="0" smtClean="0">
                <a:solidFill>
                  <a:srgbClr val="FFFF00"/>
                </a:solidFill>
                <a:latin typeface="+mn-lt"/>
              </a:rPr>
              <a:t>Come with me!</a:t>
            </a:r>
            <a:r>
              <a:rPr lang="en-US" sz="4000" dirty="0" smtClean="0">
                <a:solidFill>
                  <a:srgbClr val="FFFF00"/>
                </a:solidFill>
                <a:latin typeface="+mn-lt"/>
              </a:rPr>
              <a:t/>
            </a:r>
            <a:br>
              <a:rPr lang="en-US" sz="4000" dirty="0" smtClean="0">
                <a:solidFill>
                  <a:srgbClr val="FFFF00"/>
                </a:solidFill>
                <a:latin typeface="+mn-lt"/>
              </a:rPr>
            </a:br>
            <a:endParaRPr lang="en-US" sz="4000" dirty="0">
              <a:solidFill>
                <a:srgbClr val="FFFF00"/>
              </a:solidFill>
              <a:latin typeface="+mn-lt"/>
            </a:endParaRPr>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a:bodyPr>
          <a:lstStyle/>
          <a:p>
            <a:pPr algn="ctr"/>
            <a:r>
              <a:rPr lang="en-US" sz="6000" dirty="0" smtClean="0">
                <a:solidFill>
                  <a:schemeClr val="tx1"/>
                </a:solidFill>
              </a:rPr>
              <a:t>Five Reasons to Assess</a:t>
            </a:r>
          </a:p>
        </p:txBody>
      </p:sp>
      <p:sp>
        <p:nvSpPr>
          <p:cNvPr id="3" name="Content Placeholder 2"/>
          <p:cNvSpPr>
            <a:spLocks noGrp="1"/>
          </p:cNvSpPr>
          <p:nvPr>
            <p:ph idx="1"/>
          </p:nvPr>
        </p:nvSpPr>
        <p:spPr>
          <a:xfrm>
            <a:off x="1219200" y="2514600"/>
            <a:ext cx="7010400" cy="3246120"/>
          </a:xfrm>
        </p:spPr>
        <p:txBody>
          <a:bodyPr>
            <a:noAutofit/>
          </a:bodyPr>
          <a:lstStyle/>
          <a:p>
            <a:pPr lvl="0" hangingPunct="0"/>
            <a:r>
              <a:rPr lang="en-US" sz="3600" dirty="0" smtClean="0">
                <a:solidFill>
                  <a:schemeClr val="bg1"/>
                </a:solidFill>
              </a:rPr>
              <a:t>Report progress to others</a:t>
            </a:r>
          </a:p>
          <a:p>
            <a:pPr lvl="0" hangingPunct="0"/>
            <a:r>
              <a:rPr lang="en-US" sz="3600" dirty="0" smtClean="0">
                <a:solidFill>
                  <a:srgbClr val="FFFF00"/>
                </a:solidFill>
              </a:rPr>
              <a:t>Feedback to the student</a:t>
            </a:r>
          </a:p>
          <a:p>
            <a:pPr lvl="0" hangingPunct="0"/>
            <a:r>
              <a:rPr lang="en-US" sz="3600" dirty="0" smtClean="0">
                <a:solidFill>
                  <a:schemeClr val="bg1"/>
                </a:solidFill>
              </a:rPr>
              <a:t>Homogeneous grouping</a:t>
            </a:r>
          </a:p>
          <a:p>
            <a:pPr lvl="0" hangingPunct="0"/>
            <a:r>
              <a:rPr lang="en-US" sz="3600" dirty="0" smtClean="0">
                <a:solidFill>
                  <a:srgbClr val="FFFF00"/>
                </a:solidFill>
              </a:rPr>
              <a:t>Evaluate instructional program</a:t>
            </a:r>
          </a:p>
          <a:p>
            <a:pPr lvl="0" hangingPunct="0"/>
            <a:r>
              <a:rPr lang="en-US" sz="3600" dirty="0" smtClean="0">
                <a:solidFill>
                  <a:schemeClr val="bg1"/>
                </a:solidFill>
              </a:rPr>
              <a:t>Extinguish unwanted behaviors</a:t>
            </a:r>
          </a:p>
          <a:p>
            <a:endParaRPr lang="en-US" sz="3600" dirty="0">
              <a:solidFill>
                <a:schemeClr val="bg1"/>
              </a:solidFill>
            </a:endParaRPr>
          </a:p>
        </p:txBody>
      </p:sp>
    </p:spTree>
  </p:cSld>
  <p:clrMapOvr>
    <a:masterClrMapping/>
  </p:clrMapOvr>
  <p:transition spd="slow">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a:bodyPr>
          <a:lstStyle/>
          <a:p>
            <a:pPr algn="ctr"/>
            <a:r>
              <a:rPr lang="en-US" sz="6000" dirty="0" smtClean="0">
                <a:solidFill>
                  <a:schemeClr val="tx1"/>
                </a:solidFill>
              </a:rPr>
              <a:t>Rubric Structure</a:t>
            </a:r>
            <a:endParaRPr lang="en-US" sz="6000" dirty="0">
              <a:solidFill>
                <a:schemeClr val="tx1"/>
              </a:solidFill>
            </a:endParaRPr>
          </a:p>
        </p:txBody>
      </p:sp>
      <p:sp>
        <p:nvSpPr>
          <p:cNvPr id="3" name="Content Placeholder 2"/>
          <p:cNvSpPr>
            <a:spLocks noGrp="1"/>
          </p:cNvSpPr>
          <p:nvPr>
            <p:ph idx="1"/>
          </p:nvPr>
        </p:nvSpPr>
        <p:spPr>
          <a:xfrm>
            <a:off x="457200" y="2057400"/>
            <a:ext cx="8229600" cy="4160520"/>
          </a:xfrm>
        </p:spPr>
        <p:txBody>
          <a:bodyPr>
            <a:normAutofit fontScale="92500" lnSpcReduction="20000"/>
          </a:bodyPr>
          <a:lstStyle/>
          <a:p>
            <a:pPr hangingPunct="0">
              <a:buNone/>
            </a:pPr>
            <a:r>
              <a:rPr lang="en-US" dirty="0" smtClean="0"/>
              <a:t>List the criteria for a piece of work, or “what counts.”</a:t>
            </a:r>
          </a:p>
          <a:p>
            <a:pPr lvl="0" hangingPunct="0">
              <a:buNone/>
            </a:pPr>
            <a:r>
              <a:rPr lang="en-US" dirty="0" smtClean="0"/>
              <a:t>Establish the graduations from “Excellent” to “Poor” with between 4-6 items of quality.</a:t>
            </a:r>
          </a:p>
          <a:p>
            <a:pPr hangingPunct="0">
              <a:buNone/>
            </a:pPr>
            <a:r>
              <a:rPr lang="en-US" sz="3900" dirty="0" smtClean="0"/>
              <a:t>				4 Yes</a:t>
            </a:r>
          </a:p>
          <a:p>
            <a:pPr hangingPunct="0">
              <a:buNone/>
            </a:pPr>
            <a:r>
              <a:rPr lang="en-US" sz="3900" dirty="0" smtClean="0"/>
              <a:t>				3 Yes, but…</a:t>
            </a:r>
          </a:p>
          <a:p>
            <a:pPr hangingPunct="0">
              <a:buNone/>
            </a:pPr>
            <a:r>
              <a:rPr lang="en-US" sz="3900" dirty="0" smtClean="0"/>
              <a:t>				2 No, but…</a:t>
            </a:r>
          </a:p>
          <a:p>
            <a:pPr hangingPunct="0">
              <a:buNone/>
            </a:pPr>
            <a:r>
              <a:rPr lang="en-US" sz="3900" dirty="0" smtClean="0"/>
              <a:t>				1 No</a:t>
            </a:r>
          </a:p>
          <a:p>
            <a:pPr hangingPunct="0">
              <a:buNone/>
            </a:pPr>
            <a:r>
              <a:rPr lang="en-US" dirty="0" smtClean="0"/>
              <a:t> </a:t>
            </a:r>
          </a:p>
          <a:p>
            <a:pPr hangingPunct="0">
              <a:buNone/>
            </a:pPr>
            <a:r>
              <a:rPr lang="en-US" sz="2000" dirty="0" smtClean="0"/>
              <a:t>From: Goodrich, H. (1996) “Understanding rubrics” </a:t>
            </a:r>
            <a:r>
              <a:rPr lang="en-US" sz="2000" u="sng" dirty="0" smtClean="0"/>
              <a:t>Educational Leadership</a:t>
            </a:r>
            <a:r>
              <a:rPr lang="en-US" sz="2000" dirty="0" smtClean="0"/>
              <a:t>, 54(4), 14-17.</a:t>
            </a:r>
          </a:p>
          <a:p>
            <a:pPr>
              <a:buNone/>
            </a:pPr>
            <a:endParaRPr lang="en-US" dirty="0"/>
          </a:p>
        </p:txBody>
      </p:sp>
    </p:spTree>
  </p:cSld>
  <p:clrMapOvr>
    <a:masterClrMapping/>
  </p:clrMapOvr>
  <p:transition spd="slow">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90600"/>
          </a:xfrm>
        </p:spPr>
        <p:txBody>
          <a:bodyPr>
            <a:normAutofit/>
          </a:bodyPr>
          <a:lstStyle/>
          <a:p>
            <a:pPr algn="ctr"/>
            <a:r>
              <a:rPr lang="en-US" sz="6000" dirty="0" smtClean="0">
                <a:solidFill>
                  <a:schemeClr val="tx1"/>
                </a:solidFill>
              </a:rPr>
              <a:t>Music Skill Criteria</a:t>
            </a:r>
            <a:endParaRPr lang="en-US" sz="6000" dirty="0">
              <a:solidFill>
                <a:schemeClr val="tx1"/>
              </a:solidFill>
            </a:endParaRPr>
          </a:p>
        </p:txBody>
      </p:sp>
      <p:sp>
        <p:nvSpPr>
          <p:cNvPr id="3" name="Content Placeholder 2"/>
          <p:cNvSpPr>
            <a:spLocks noGrp="1"/>
          </p:cNvSpPr>
          <p:nvPr>
            <p:ph idx="1"/>
          </p:nvPr>
        </p:nvSpPr>
        <p:spPr>
          <a:xfrm>
            <a:off x="914400" y="2133600"/>
            <a:ext cx="7848600" cy="4084320"/>
          </a:xfrm>
        </p:spPr>
        <p:txBody>
          <a:bodyPr>
            <a:normAutofit fontScale="92500" lnSpcReduction="20000"/>
          </a:bodyPr>
          <a:lstStyle/>
          <a:p>
            <a:pPr>
              <a:buNone/>
            </a:pPr>
            <a:r>
              <a:rPr lang="en-US" sz="3500" u="sng" dirty="0" smtClean="0"/>
              <a:t>Vocal Skill</a:t>
            </a:r>
            <a:r>
              <a:rPr lang="en-US" sz="3500" dirty="0" smtClean="0"/>
              <a:t>		</a:t>
            </a:r>
            <a:r>
              <a:rPr lang="en-US" sz="3500" u="sng" dirty="0" smtClean="0"/>
              <a:t>Rhythm </a:t>
            </a:r>
            <a:r>
              <a:rPr lang="en-US" sz="3500" u="sng" dirty="0" smtClean="0"/>
              <a:t>Skill</a:t>
            </a:r>
          </a:p>
          <a:p>
            <a:pPr>
              <a:buNone/>
            </a:pPr>
            <a:r>
              <a:rPr lang="en-US" sz="2800" dirty="0" smtClean="0"/>
              <a:t>Pitch				</a:t>
            </a:r>
            <a:r>
              <a:rPr lang="en-US" sz="2800" dirty="0" smtClean="0"/>
              <a:t>Steady </a:t>
            </a:r>
            <a:r>
              <a:rPr lang="en-US" sz="2800" dirty="0" smtClean="0"/>
              <a:t>beat</a:t>
            </a:r>
          </a:p>
          <a:p>
            <a:pPr>
              <a:buNone/>
            </a:pPr>
            <a:r>
              <a:rPr lang="en-US" sz="2800" dirty="0" smtClean="0"/>
              <a:t>Pattern</a:t>
            </a:r>
            <a:r>
              <a:rPr lang="en-US" sz="2800" dirty="0" smtClean="0"/>
              <a:t>			</a:t>
            </a:r>
            <a:r>
              <a:rPr lang="en-US" sz="2800" dirty="0" err="1" smtClean="0"/>
              <a:t>Pattern</a:t>
            </a:r>
            <a:endParaRPr lang="en-US" sz="2800" dirty="0" smtClean="0"/>
          </a:p>
          <a:p>
            <a:pPr>
              <a:buNone/>
            </a:pPr>
            <a:r>
              <a:rPr lang="en-US" sz="2800" dirty="0" smtClean="0"/>
              <a:t>Keyality-tonal center</a:t>
            </a:r>
            <a:r>
              <a:rPr lang="en-US" sz="2800" dirty="0" smtClean="0"/>
              <a:t>	</a:t>
            </a:r>
            <a:r>
              <a:rPr lang="en-US" sz="2800" dirty="0" smtClean="0"/>
              <a:t>Hand/body </a:t>
            </a:r>
            <a:r>
              <a:rPr lang="en-US" sz="2800" dirty="0" smtClean="0"/>
              <a:t>position</a:t>
            </a:r>
          </a:p>
          <a:p>
            <a:pPr>
              <a:buNone/>
            </a:pPr>
            <a:r>
              <a:rPr lang="en-US" sz="2800" dirty="0" smtClean="0"/>
              <a:t>Tone/</a:t>
            </a:r>
            <a:r>
              <a:rPr lang="en-US" sz="2800" dirty="0" smtClean="0"/>
              <a:t>Diction</a:t>
            </a:r>
            <a:r>
              <a:rPr lang="en-US" sz="2800" dirty="0" smtClean="0"/>
              <a:t>		</a:t>
            </a:r>
            <a:r>
              <a:rPr lang="en-US" sz="2800" dirty="0" smtClean="0"/>
              <a:t>P</a:t>
            </a:r>
            <a:r>
              <a:rPr lang="en-US" sz="2800" dirty="0" smtClean="0"/>
              <a:t>hasing</a:t>
            </a:r>
            <a:r>
              <a:rPr lang="en-US" sz="2800" dirty="0" smtClean="0"/>
              <a:t>: </a:t>
            </a:r>
            <a:r>
              <a:rPr lang="en-US" sz="2800" dirty="0" smtClean="0"/>
              <a:t>rush/drag</a:t>
            </a:r>
            <a:r>
              <a:rPr lang="en-US" sz="2800" dirty="0" smtClean="0"/>
              <a:t> </a:t>
            </a:r>
            <a:endParaRPr lang="en-US" sz="2800" dirty="0" smtClean="0"/>
          </a:p>
          <a:p>
            <a:pPr>
              <a:buNone/>
            </a:pPr>
            <a:endParaRPr lang="en-US" sz="900" dirty="0" smtClean="0"/>
          </a:p>
          <a:p>
            <a:pPr>
              <a:buNone/>
            </a:pPr>
            <a:r>
              <a:rPr lang="en-US" sz="3500" u="sng" dirty="0" smtClean="0"/>
              <a:t>Citizenship</a:t>
            </a:r>
            <a:r>
              <a:rPr lang="en-US" sz="3500" dirty="0" smtClean="0"/>
              <a:t>		</a:t>
            </a:r>
            <a:r>
              <a:rPr lang="en-US" sz="3500" u="sng" dirty="0" smtClean="0"/>
              <a:t>Literacy</a:t>
            </a:r>
            <a:r>
              <a:rPr lang="en-US" sz="3500" dirty="0" smtClean="0"/>
              <a:t> </a:t>
            </a:r>
            <a:r>
              <a:rPr lang="en-US" dirty="0" smtClean="0"/>
              <a:t>reported </a:t>
            </a:r>
            <a:r>
              <a:rPr lang="en-US" dirty="0" smtClean="0"/>
              <a:t>3rd+</a:t>
            </a:r>
            <a:endParaRPr lang="en-US" dirty="0" smtClean="0"/>
          </a:p>
          <a:p>
            <a:pPr>
              <a:buNone/>
            </a:pPr>
            <a:r>
              <a:rPr lang="en-US" sz="2800" dirty="0" smtClean="0"/>
              <a:t>Cooperation/Leadership	</a:t>
            </a:r>
            <a:r>
              <a:rPr lang="en-US" sz="2800" dirty="0" smtClean="0"/>
              <a:t>Form/Symbols</a:t>
            </a:r>
            <a:endParaRPr lang="en-US" sz="2800" dirty="0" smtClean="0"/>
          </a:p>
          <a:p>
            <a:pPr>
              <a:buNone/>
            </a:pPr>
            <a:r>
              <a:rPr lang="en-US" sz="2800" dirty="0" smtClean="0"/>
              <a:t>Cultures			</a:t>
            </a:r>
            <a:r>
              <a:rPr lang="en-US" sz="2800" dirty="0" smtClean="0"/>
              <a:t>Notation</a:t>
            </a:r>
            <a:r>
              <a:rPr lang="en-US" sz="2800" dirty="0" smtClean="0"/>
              <a:t>: Rhythm/Pitch</a:t>
            </a:r>
          </a:p>
          <a:p>
            <a:pPr>
              <a:buNone/>
            </a:pPr>
            <a:r>
              <a:rPr lang="en-US" sz="2800" dirty="0" smtClean="0"/>
              <a:t>Historic context		</a:t>
            </a:r>
            <a:r>
              <a:rPr lang="en-US" sz="2800" dirty="0" smtClean="0"/>
              <a:t>Improvisation</a:t>
            </a:r>
            <a:endParaRPr lang="en-US" sz="2800" dirty="0" smtClean="0"/>
          </a:p>
          <a:p>
            <a:pPr>
              <a:buNone/>
            </a:pPr>
            <a:endParaRPr lang="en-US" dirty="0"/>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42" y="1353312"/>
            <a:ext cx="8333195" cy="780288"/>
          </a:xfrm>
        </p:spPr>
        <p:txBody>
          <a:bodyPr>
            <a:noAutofit/>
          </a:bodyPr>
          <a:lstStyle/>
          <a:p>
            <a:pPr algn="ctr"/>
            <a:r>
              <a:rPr lang="en-US" sz="5400" dirty="0" smtClean="0">
                <a:solidFill>
                  <a:schemeClr val="tx1"/>
                </a:solidFill>
              </a:rPr>
              <a:t>Seating Chart/Riser Rows</a:t>
            </a:r>
            <a:endParaRPr lang="en-US" sz="5400" dirty="0">
              <a:solidFill>
                <a:schemeClr val="tx1"/>
              </a:solidFill>
            </a:endParaRPr>
          </a:p>
        </p:txBody>
      </p:sp>
      <p:sp>
        <p:nvSpPr>
          <p:cNvPr id="3" name="Content Placeholder 2"/>
          <p:cNvSpPr>
            <a:spLocks noGrp="1"/>
          </p:cNvSpPr>
          <p:nvPr>
            <p:ph idx="1"/>
          </p:nvPr>
        </p:nvSpPr>
        <p:spPr>
          <a:xfrm>
            <a:off x="354142" y="2011680"/>
            <a:ext cx="8333195" cy="4389120"/>
          </a:xfrm>
        </p:spPr>
        <p:txBody>
          <a:bodyPr/>
          <a:lstStyle/>
          <a:p>
            <a:endParaRPr lang="en-US" dirty="0" smtClean="0">
              <a:solidFill>
                <a:schemeClr val="bg1"/>
              </a:solidFill>
            </a:endParaRPr>
          </a:p>
          <a:p>
            <a:pPr>
              <a:buNone/>
            </a:pPr>
            <a:endParaRPr lang="en-US" dirty="0">
              <a:solidFill>
                <a:schemeClr val="bg1"/>
              </a:solidFill>
            </a:endParaRPr>
          </a:p>
        </p:txBody>
      </p:sp>
      <p:graphicFrame>
        <p:nvGraphicFramePr>
          <p:cNvPr id="5" name="Table 4"/>
          <p:cNvGraphicFramePr>
            <a:graphicFrameLocks noGrp="1"/>
          </p:cNvGraphicFramePr>
          <p:nvPr/>
        </p:nvGraphicFramePr>
        <p:xfrm>
          <a:off x="1524000" y="2209800"/>
          <a:ext cx="6172737" cy="3002280"/>
        </p:xfrm>
        <a:graphic>
          <a:graphicData uri="http://schemas.openxmlformats.org/drawingml/2006/table">
            <a:tbl>
              <a:tblPr firstRow="1" bandRow="1">
                <a:tableStyleId>{5C22544A-7EE6-4342-B048-85BDC9FD1C3A}</a:tableStyleId>
              </a:tblPr>
              <a:tblGrid>
                <a:gridCol w="2057579"/>
                <a:gridCol w="2057579"/>
                <a:gridCol w="2057579"/>
              </a:tblGrid>
              <a:tr h="1600200">
                <a:tc>
                  <a:txBody>
                    <a:bodyPr/>
                    <a:lstStyle/>
                    <a:p>
                      <a:pPr algn="ctr"/>
                      <a:r>
                        <a:rPr lang="en-US" sz="1800" dirty="0" smtClean="0">
                          <a:solidFill>
                            <a:schemeClr val="bg1"/>
                          </a:solidFill>
                        </a:rPr>
                        <a:t>                         GT</a:t>
                      </a:r>
                    </a:p>
                    <a:p>
                      <a:pPr algn="ctr"/>
                      <a:r>
                        <a:rPr lang="en-US" sz="3200" dirty="0" smtClean="0">
                          <a:solidFill>
                            <a:schemeClr val="bg1"/>
                          </a:solidFill>
                        </a:rPr>
                        <a:t>Suzy</a:t>
                      </a:r>
                    </a:p>
                    <a:p>
                      <a:pPr algn="ctr"/>
                      <a:r>
                        <a:rPr lang="en-US" sz="3200" dirty="0" smtClean="0">
                          <a:solidFill>
                            <a:schemeClr val="bg1"/>
                          </a:solidFill>
                        </a:rPr>
                        <a:t>Piano</a:t>
                      </a:r>
                      <a:endParaRPr lang="en-US" sz="3200" dirty="0">
                        <a:solidFill>
                          <a:schemeClr val="bg1"/>
                        </a:solidFill>
                      </a:endParaRPr>
                    </a:p>
                  </a:txBody>
                  <a:tcPr/>
                </a:tc>
                <a:tc>
                  <a:txBody>
                    <a:bodyPr/>
                    <a:lstStyle/>
                    <a:p>
                      <a:r>
                        <a:rPr lang="en-US" sz="1800" dirty="0" smtClean="0">
                          <a:solidFill>
                            <a:schemeClr val="bg1"/>
                          </a:solidFill>
                        </a:rPr>
                        <a:t>L                        IEP</a:t>
                      </a:r>
                    </a:p>
                    <a:p>
                      <a:pPr algn="ctr"/>
                      <a:r>
                        <a:rPr lang="en-US" sz="3200" dirty="0" smtClean="0">
                          <a:solidFill>
                            <a:schemeClr val="bg1"/>
                          </a:solidFill>
                        </a:rPr>
                        <a:t>Jimmy</a:t>
                      </a:r>
                    </a:p>
                    <a:p>
                      <a:pPr algn="ctr"/>
                      <a:r>
                        <a:rPr lang="en-US" sz="3200" dirty="0" smtClean="0">
                          <a:solidFill>
                            <a:schemeClr val="bg1"/>
                          </a:solidFill>
                        </a:rPr>
                        <a:t>Huh</a:t>
                      </a:r>
                    </a:p>
                    <a:p>
                      <a:pPr algn="ctr"/>
                      <a:endParaRPr lang="en-US" sz="1800" dirty="0" smtClean="0">
                        <a:solidFill>
                          <a:schemeClr val="bg1"/>
                        </a:solidFill>
                      </a:endParaRPr>
                    </a:p>
                    <a:p>
                      <a:pPr algn="l"/>
                      <a:r>
                        <a:rPr lang="en-US" sz="1800" dirty="0" smtClean="0">
                          <a:solidFill>
                            <a:schemeClr val="bg1"/>
                          </a:solidFill>
                        </a:rPr>
                        <a:t>V</a:t>
                      </a:r>
                      <a:endParaRPr lang="en-US" sz="1800" dirty="0">
                        <a:solidFill>
                          <a:schemeClr val="bg1"/>
                        </a:solidFill>
                      </a:endParaRPr>
                    </a:p>
                  </a:txBody>
                  <a:tcPr/>
                </a:tc>
                <a:tc>
                  <a:txBody>
                    <a:bodyPr/>
                    <a:lstStyle/>
                    <a:p>
                      <a:pPr algn="r"/>
                      <a:r>
                        <a:rPr lang="en-US" sz="1800" dirty="0" smtClean="0">
                          <a:solidFill>
                            <a:schemeClr val="bg1"/>
                          </a:solidFill>
                        </a:rPr>
                        <a:t>11/6</a:t>
                      </a:r>
                    </a:p>
                    <a:p>
                      <a:pPr algn="ctr"/>
                      <a:r>
                        <a:rPr lang="en-US" sz="3200" dirty="0" smtClean="0">
                          <a:solidFill>
                            <a:schemeClr val="bg1"/>
                          </a:solidFill>
                        </a:rPr>
                        <a:t>Nelson N</a:t>
                      </a:r>
                      <a:r>
                        <a:rPr lang="en-US" sz="3200" baseline="0" dirty="0" smtClean="0">
                          <a:solidFill>
                            <a:schemeClr val="bg1"/>
                          </a:solidFill>
                        </a:rPr>
                        <a:t>ew Kid</a:t>
                      </a:r>
                      <a:endParaRPr lang="en-US" sz="3200" dirty="0">
                        <a:solidFill>
                          <a:schemeClr val="bg1"/>
                        </a:solidFill>
                      </a:endParaRPr>
                    </a:p>
                  </a:txBody>
                  <a:tcPr/>
                </a:tc>
              </a:tr>
              <a:tr h="370840">
                <a:tc>
                  <a:txBody>
                    <a:bodyPr/>
                    <a:lstStyle/>
                    <a:p>
                      <a:endParaRPr lang="en-US" sz="180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Vocal skill</a:t>
                      </a:r>
                    </a:p>
                  </a:txBody>
                  <a:tcPr/>
                </a:tc>
                <a:tc>
                  <a:txBody>
                    <a:bodyPr/>
                    <a:lstStyle/>
                    <a:p>
                      <a:r>
                        <a:rPr lang="en-US" sz="1800" dirty="0" smtClean="0">
                          <a:solidFill>
                            <a:schemeClr val="bg1"/>
                          </a:solidFill>
                        </a:rPr>
                        <a:t>/     /     /     3     3</a:t>
                      </a:r>
                      <a:endParaRPr lang="en-US" sz="1800" dirty="0">
                        <a:solidFill>
                          <a:schemeClr val="bg1"/>
                        </a:solidFill>
                      </a:endParaRPr>
                    </a:p>
                  </a:txBody>
                  <a:tcPr/>
                </a:tc>
              </a:tr>
              <a:tr h="370840">
                <a:tc>
                  <a:txBody>
                    <a:bodyPr/>
                    <a:lstStyle/>
                    <a:p>
                      <a:r>
                        <a:rPr lang="en-US" sz="1800" dirty="0" smtClean="0">
                          <a:solidFill>
                            <a:schemeClr val="bg1"/>
                          </a:solidFill>
                        </a:rPr>
                        <a:t>Formative/Formal</a:t>
                      </a:r>
                      <a:endParaRPr lang="en-US" sz="1800" dirty="0">
                        <a:solidFill>
                          <a:schemeClr val="bg1"/>
                        </a:solidFill>
                      </a:endParaRPr>
                    </a:p>
                  </a:txBody>
                  <a:tcPr/>
                </a:tc>
                <a:tc>
                  <a:txBody>
                    <a:bodyPr/>
                    <a:lstStyle/>
                    <a:p>
                      <a:r>
                        <a:rPr lang="en-US" sz="1800" dirty="0" smtClean="0">
                          <a:solidFill>
                            <a:schemeClr val="bg1"/>
                          </a:solidFill>
                        </a:rPr>
                        <a:t>  1     2     3     3     3</a:t>
                      </a:r>
                      <a:endParaRPr lang="en-US" sz="180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Rhythm skill</a:t>
                      </a:r>
                      <a:endParaRPr lang="en-US" sz="1800" dirty="0">
                        <a:solidFill>
                          <a:schemeClr val="bg1"/>
                        </a:solidFill>
                      </a:endParaRPr>
                    </a:p>
                  </a:txBody>
                  <a:tcPr/>
                </a:tc>
              </a:tr>
              <a:tr h="370840">
                <a:tc>
                  <a:txBody>
                    <a:bodyPr/>
                    <a:lstStyle/>
                    <a:p>
                      <a:r>
                        <a:rPr lang="en-US" sz="1800" dirty="0" smtClean="0">
                          <a:solidFill>
                            <a:schemeClr val="bg1"/>
                          </a:solidFill>
                        </a:rPr>
                        <a:t>  4     4     4     4    4</a:t>
                      </a:r>
                      <a:endParaRPr lang="en-US" sz="1800" dirty="0">
                        <a:solidFill>
                          <a:schemeClr val="bg1"/>
                        </a:solidFill>
                      </a:endParaRPr>
                    </a:p>
                  </a:txBody>
                  <a:tcPr/>
                </a:tc>
                <a:tc>
                  <a:txBody>
                    <a:bodyPr/>
                    <a:lstStyle/>
                    <a:p>
                      <a:r>
                        <a:rPr lang="en-US" sz="1800" dirty="0" smtClean="0">
                          <a:solidFill>
                            <a:schemeClr val="bg1"/>
                          </a:solidFill>
                        </a:rPr>
                        <a:t>Literacy</a:t>
                      </a:r>
                      <a:endParaRPr lang="en-US" sz="1800" dirty="0">
                        <a:solidFill>
                          <a:schemeClr val="bg1"/>
                        </a:solidFill>
                      </a:endParaRPr>
                    </a:p>
                  </a:txBody>
                  <a:tcPr/>
                </a:tc>
                <a:tc>
                  <a:txBody>
                    <a:bodyPr/>
                    <a:lstStyle/>
                    <a:p>
                      <a:r>
                        <a:rPr lang="en-US" sz="1800" dirty="0" smtClean="0">
                          <a:solidFill>
                            <a:schemeClr val="bg1"/>
                          </a:solidFill>
                        </a:rPr>
                        <a:t>/     /     /     2     3</a:t>
                      </a:r>
                      <a:endParaRPr lang="en-US" sz="1800" dirty="0">
                        <a:solidFill>
                          <a:schemeClr val="bg1"/>
                        </a:solidFill>
                      </a:endParaRPr>
                    </a:p>
                  </a:txBody>
                  <a:tcPr/>
                </a:tc>
              </a:tr>
            </a:tbl>
          </a:graphicData>
        </a:graphic>
      </p:graphicFrame>
      <p:graphicFrame>
        <p:nvGraphicFramePr>
          <p:cNvPr id="6" name="Table 5"/>
          <p:cNvGraphicFramePr>
            <a:graphicFrameLocks noGrp="1"/>
          </p:cNvGraphicFramePr>
          <p:nvPr/>
        </p:nvGraphicFramePr>
        <p:xfrm>
          <a:off x="1652957" y="4130040"/>
          <a:ext cx="1928980" cy="365760"/>
        </p:xfrm>
        <a:graphic>
          <a:graphicData uri="http://schemas.openxmlformats.org/drawingml/2006/table">
            <a:tbl>
              <a:tblPr firstRow="1" bandRow="1">
                <a:tableStyleId>{5C22544A-7EE6-4342-B048-85BDC9FD1C3A}</a:tableStyleId>
              </a:tblPr>
              <a:tblGrid>
                <a:gridCol w="385796"/>
                <a:gridCol w="385796"/>
                <a:gridCol w="385796"/>
                <a:gridCol w="385796"/>
                <a:gridCol w="385796"/>
              </a:tblGrid>
              <a:tr h="228600">
                <a:tc>
                  <a:txBody>
                    <a:bodyPr/>
                    <a:lstStyle/>
                    <a:p>
                      <a:pPr algn="ctr"/>
                      <a:r>
                        <a:rPr lang="en-US" dirty="0" smtClean="0">
                          <a:solidFill>
                            <a:schemeClr val="bg1"/>
                          </a:solidFill>
                        </a:rPr>
                        <a:t>4</a:t>
                      </a:r>
                      <a:endParaRPr lang="en-US" dirty="0">
                        <a:solidFill>
                          <a:schemeClr val="bg1"/>
                        </a:solidFill>
                      </a:endParaRPr>
                    </a:p>
                  </a:txBody>
                  <a:tcPr>
                    <a:solidFill>
                      <a:schemeClr val="accent3"/>
                    </a:solidFill>
                  </a:tcPr>
                </a:tc>
                <a:tc>
                  <a:txBody>
                    <a:bodyPr/>
                    <a:lstStyle/>
                    <a:p>
                      <a:pPr algn="ctr"/>
                      <a:r>
                        <a:rPr lang="en-US" dirty="0" smtClean="0">
                          <a:solidFill>
                            <a:schemeClr val="bg1"/>
                          </a:solidFill>
                        </a:rPr>
                        <a:t>4</a:t>
                      </a:r>
                      <a:endParaRPr lang="en-US" dirty="0">
                        <a:solidFill>
                          <a:schemeClr val="bg1"/>
                        </a:solidFill>
                      </a:endParaRPr>
                    </a:p>
                  </a:txBody>
                  <a:tcPr>
                    <a:solidFill>
                      <a:schemeClr val="accent3"/>
                    </a:solidFill>
                  </a:tcPr>
                </a:tc>
                <a:tc>
                  <a:txBody>
                    <a:bodyPr/>
                    <a:lstStyle/>
                    <a:p>
                      <a:pPr algn="ctr"/>
                      <a:r>
                        <a:rPr lang="en-US" dirty="0" smtClean="0">
                          <a:solidFill>
                            <a:schemeClr val="bg1"/>
                          </a:solidFill>
                        </a:rPr>
                        <a:t>4</a:t>
                      </a:r>
                      <a:endParaRPr lang="en-US" dirty="0">
                        <a:solidFill>
                          <a:schemeClr val="bg1"/>
                        </a:solidFill>
                      </a:endParaRPr>
                    </a:p>
                  </a:txBody>
                  <a:tcPr/>
                </a:tc>
                <a:tc>
                  <a:txBody>
                    <a:bodyPr/>
                    <a:lstStyle/>
                    <a:p>
                      <a:pPr algn="ctr"/>
                      <a:r>
                        <a:rPr lang="en-US" dirty="0" smtClean="0">
                          <a:solidFill>
                            <a:schemeClr val="bg1"/>
                          </a:solidFill>
                        </a:rPr>
                        <a:t>4</a:t>
                      </a:r>
                      <a:endParaRPr lang="en-US" dirty="0">
                        <a:solidFill>
                          <a:schemeClr val="bg1"/>
                        </a:solidFill>
                      </a:endParaRPr>
                    </a:p>
                  </a:txBody>
                  <a:tcPr/>
                </a:tc>
                <a:tc>
                  <a:txBody>
                    <a:bodyPr/>
                    <a:lstStyle/>
                    <a:p>
                      <a:pPr algn="ctr"/>
                      <a:r>
                        <a:rPr lang="en-US" dirty="0" smtClean="0">
                          <a:solidFill>
                            <a:schemeClr val="bg1"/>
                          </a:solidFill>
                        </a:rPr>
                        <a:t>4</a:t>
                      </a:r>
                      <a:endParaRPr lang="en-US" dirty="0">
                        <a:solidFill>
                          <a:schemeClr val="bg1"/>
                        </a:solidFill>
                      </a:endParaRPr>
                    </a:p>
                  </a:txBody>
                  <a:tcPr/>
                </a:tc>
              </a:tr>
            </a:tbl>
          </a:graphicData>
        </a:graphic>
      </p:graphicFrame>
      <p:sp>
        <p:nvSpPr>
          <p:cNvPr id="7" name="TextBox 6"/>
          <p:cNvSpPr txBox="1"/>
          <p:nvPr/>
        </p:nvSpPr>
        <p:spPr>
          <a:xfrm>
            <a:off x="762000" y="5181600"/>
            <a:ext cx="7772400" cy="1384995"/>
          </a:xfrm>
          <a:prstGeom prst="rect">
            <a:avLst/>
          </a:prstGeom>
          <a:noFill/>
        </p:spPr>
        <p:txBody>
          <a:bodyPr wrap="square" rtlCol="0">
            <a:spAutoFit/>
          </a:bodyPr>
          <a:lstStyle/>
          <a:p>
            <a:pPr algn="ctr"/>
            <a:r>
              <a:rPr lang="en-US" sz="2800" dirty="0" smtClean="0">
                <a:solidFill>
                  <a:schemeClr val="bg1"/>
                </a:solidFill>
              </a:rPr>
              <a:t>Key for the grade box is on the back  of the paper with title and date of the Assessment.   Interventions are dated.</a:t>
            </a:r>
            <a:endParaRPr lang="en-US" sz="2800" dirty="0">
              <a:solidFill>
                <a:schemeClr val="bg1"/>
              </a:solidFill>
            </a:endParaRPr>
          </a:p>
        </p:txBody>
      </p:sp>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2200" y="1524000"/>
            <a:ext cx="4724400" cy="1143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286000" y="3352800"/>
            <a:ext cx="472440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09800" y="5257800"/>
            <a:ext cx="47244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664853" y="1615619"/>
            <a:ext cx="3964547" cy="4708981"/>
          </a:xfrm>
          <a:prstGeom prst="rect">
            <a:avLst/>
          </a:prstGeom>
          <a:noFill/>
        </p:spPr>
        <p:txBody>
          <a:bodyPr wrap="none" rtlCol="0">
            <a:spAutoFit/>
          </a:bodyPr>
          <a:lstStyle/>
          <a:p>
            <a:pPr algn="ctr"/>
            <a:r>
              <a:rPr lang="en-US" sz="6000" dirty="0" smtClean="0">
                <a:solidFill>
                  <a:schemeClr val="bg1"/>
                </a:solidFill>
              </a:rPr>
              <a:t>Symbolic</a:t>
            </a:r>
          </a:p>
          <a:p>
            <a:pPr algn="ctr"/>
            <a:endParaRPr lang="en-US" sz="6000" dirty="0" smtClean="0">
              <a:solidFill>
                <a:schemeClr val="bg1"/>
              </a:solidFill>
            </a:endParaRPr>
          </a:p>
          <a:p>
            <a:pPr algn="ctr"/>
            <a:r>
              <a:rPr lang="en-US" sz="6000" dirty="0" smtClean="0">
                <a:solidFill>
                  <a:schemeClr val="bg1"/>
                </a:solidFill>
              </a:rPr>
              <a:t>Iconic</a:t>
            </a:r>
          </a:p>
          <a:p>
            <a:pPr algn="ctr"/>
            <a:endParaRPr lang="en-US" sz="6000" dirty="0" smtClean="0">
              <a:solidFill>
                <a:schemeClr val="bg1"/>
              </a:solidFill>
            </a:endParaRPr>
          </a:p>
          <a:p>
            <a:pPr algn="ctr"/>
            <a:r>
              <a:rPr lang="en-US" sz="6000" dirty="0" smtClean="0">
                <a:solidFill>
                  <a:schemeClr val="bg1"/>
                </a:solidFill>
              </a:rPr>
              <a:t>Kinesthetic</a:t>
            </a:r>
            <a:endParaRPr lang="en-US" sz="6000" dirty="0">
              <a:solidFill>
                <a:schemeClr val="bg1"/>
              </a:solidFill>
            </a:endParaRP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524000"/>
            <a:ext cx="7543800" cy="4648200"/>
          </a:xfrm>
        </p:spPr>
        <p:txBody>
          <a:bodyPr anchor="t">
            <a:normAutofit fontScale="90000"/>
          </a:bodyPr>
          <a:lstStyle/>
          <a:p>
            <a:pPr algn="l"/>
            <a:r>
              <a:rPr lang="en-US" dirty="0" smtClean="0">
                <a:solidFill>
                  <a:schemeClr val="tx1"/>
                </a:solidFill>
                <a:latin typeface="+mn-lt"/>
              </a:rPr>
              <a:t>Student-led imitation- “pair/share” format</a:t>
            </a:r>
            <a:br>
              <a:rPr lang="en-US" dirty="0" smtClean="0">
                <a:solidFill>
                  <a:schemeClr val="tx1"/>
                </a:solidFill>
                <a:latin typeface="+mn-lt"/>
              </a:rPr>
            </a:br>
            <a:r>
              <a:rPr lang="en-US" sz="1800" dirty="0" smtClean="0">
                <a:solidFill>
                  <a:schemeClr val="tx1"/>
                </a:solidFill>
                <a:latin typeface="+mn-lt"/>
              </a:rPr>
              <a:t> </a:t>
            </a:r>
            <a:r>
              <a:rPr lang="en-US" dirty="0" smtClean="0">
                <a:solidFill>
                  <a:schemeClr val="tx1"/>
                </a:solidFill>
                <a:latin typeface="+mn-lt"/>
              </a:rPr>
              <a:t/>
            </a:r>
            <a:br>
              <a:rPr lang="en-US" dirty="0" smtClean="0">
                <a:solidFill>
                  <a:schemeClr val="tx1"/>
                </a:solidFill>
                <a:latin typeface="+mn-lt"/>
              </a:rPr>
            </a:br>
            <a:r>
              <a:rPr lang="en-US" dirty="0" smtClean="0">
                <a:solidFill>
                  <a:schemeClr val="tx1"/>
                </a:solidFill>
                <a:latin typeface="+mn-lt"/>
              </a:rPr>
              <a:t>Four-beat patterns are analyzed for purpose:</a:t>
            </a:r>
            <a:br>
              <a:rPr lang="en-US" dirty="0" smtClean="0">
                <a:solidFill>
                  <a:schemeClr val="tx1"/>
                </a:solidFill>
                <a:latin typeface="+mn-lt"/>
              </a:rPr>
            </a:br>
            <a:r>
              <a:rPr lang="en-US" dirty="0" smtClean="0">
                <a:solidFill>
                  <a:schemeClr val="tx1"/>
                </a:solidFill>
                <a:latin typeface="+mn-lt"/>
              </a:rPr>
              <a:t>connector or cadence.</a:t>
            </a:r>
            <a:br>
              <a:rPr lang="en-US" dirty="0" smtClean="0">
                <a:solidFill>
                  <a:schemeClr val="tx1"/>
                </a:solidFill>
                <a:latin typeface="+mn-lt"/>
              </a:rPr>
            </a:br>
            <a:r>
              <a:rPr lang="en-US" dirty="0" smtClean="0">
                <a:solidFill>
                  <a:schemeClr val="tx1"/>
                </a:solidFill>
                <a:latin typeface="+mn-lt"/>
              </a:rPr>
              <a:t/>
            </a:r>
            <a:br>
              <a:rPr lang="en-US" dirty="0" smtClean="0">
                <a:solidFill>
                  <a:schemeClr val="tx1"/>
                </a:solidFill>
                <a:latin typeface="+mn-lt"/>
              </a:rPr>
            </a:br>
            <a:r>
              <a:rPr lang="en-US" dirty="0" smtClean="0">
                <a:solidFill>
                  <a:schemeClr val="tx1"/>
                </a:solidFill>
                <a:latin typeface="+mn-lt"/>
              </a:rPr>
              <a:t/>
            </a:r>
            <a:br>
              <a:rPr lang="en-US" dirty="0" smtClean="0">
                <a:solidFill>
                  <a:schemeClr val="tx1"/>
                </a:solidFill>
                <a:latin typeface="+mn-lt"/>
              </a:rPr>
            </a:br>
            <a:r>
              <a:rPr lang="en-US" dirty="0" smtClean="0">
                <a:solidFill>
                  <a:schemeClr val="tx1"/>
                </a:solidFill>
                <a:latin typeface="+mn-lt"/>
              </a:rPr>
              <a:t/>
            </a:r>
            <a:br>
              <a:rPr lang="en-US" dirty="0" smtClean="0">
                <a:solidFill>
                  <a:schemeClr val="tx1"/>
                </a:solidFill>
                <a:latin typeface="+mn-lt"/>
              </a:rPr>
            </a:br>
            <a:endParaRPr lang="en-US" dirty="0">
              <a:solidFill>
                <a:schemeClr val="tx1"/>
              </a:solidFill>
              <a:latin typeface="+mn-lt"/>
            </a:endParaRPr>
          </a:p>
        </p:txBody>
      </p:sp>
    </p:spTree>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3276600"/>
          <a:ext cx="7620000" cy="2438400"/>
        </p:xfrm>
        <a:graphic>
          <a:graphicData uri="http://schemas.openxmlformats.org/drawingml/2006/table">
            <a:tbl>
              <a:tblPr firstRow="1" bandRow="1">
                <a:effectLst>
                  <a:innerShdw blurRad="63500" dist="50800" dir="2700000">
                    <a:prstClr val="black">
                      <a:alpha val="50000"/>
                    </a:prstClr>
                  </a:innerShdw>
                </a:effectLst>
                <a:tableStyleId>{5C22544A-7EE6-4342-B048-85BDC9FD1C3A}</a:tableStyleId>
              </a:tblPr>
              <a:tblGrid>
                <a:gridCol w="3810000"/>
                <a:gridCol w="3810000"/>
              </a:tblGrid>
              <a:tr h="1219200">
                <a:tc>
                  <a:txBody>
                    <a:bodyPr/>
                    <a:lstStyle/>
                    <a:p>
                      <a:pPr algn="ctr"/>
                      <a:r>
                        <a:rPr lang="en-US" sz="3200" dirty="0" smtClean="0">
                          <a:solidFill>
                            <a:schemeClr val="tx1"/>
                          </a:solidFill>
                          <a:latin typeface="Times New Roman" pitchFamily="18" charset="0"/>
                          <a:cs typeface="Times New Roman" pitchFamily="18" charset="0"/>
                        </a:rPr>
                        <a:t>connector</a:t>
                      </a:r>
                      <a:endParaRPr lang="en-US" sz="3200" dirty="0">
                        <a:solidFill>
                          <a:schemeClr val="tx1"/>
                        </a:solidFill>
                        <a:latin typeface="Times New Roman" pitchFamily="18" charset="0"/>
                        <a:cs typeface="Times New Roman" pitchFamily="18" charset="0"/>
                      </a:endParaRPr>
                    </a:p>
                  </a:txBody>
                  <a:tcPr anchor="ctr">
                    <a:solidFill>
                      <a:srgbClr val="00B0F0"/>
                    </a:solidFill>
                  </a:tcPr>
                </a:tc>
                <a:tc>
                  <a:txBody>
                    <a:bodyPr/>
                    <a:lstStyle/>
                    <a:p>
                      <a:pPr algn="ctr"/>
                      <a:r>
                        <a:rPr lang="en-US" sz="3200" dirty="0" smtClean="0">
                          <a:solidFill>
                            <a:schemeClr val="tx1"/>
                          </a:solidFill>
                          <a:latin typeface="Times New Roman" pitchFamily="18" charset="0"/>
                          <a:cs typeface="Times New Roman" pitchFamily="18" charset="0"/>
                        </a:rPr>
                        <a:t>cadence</a:t>
                      </a:r>
                      <a:endParaRPr lang="en-US" sz="3200" dirty="0">
                        <a:solidFill>
                          <a:schemeClr val="tx1"/>
                        </a:solidFill>
                        <a:latin typeface="Times New Roman" pitchFamily="18" charset="0"/>
                        <a:cs typeface="Times New Roman" pitchFamily="18" charset="0"/>
                      </a:endParaRPr>
                    </a:p>
                  </a:txBody>
                  <a:tcPr anchor="ctr">
                    <a:solidFill>
                      <a:srgbClr val="00B0F0"/>
                    </a:solidFill>
                  </a:tcPr>
                </a:tc>
              </a:tr>
              <a:tr h="1219200">
                <a:tc>
                  <a:txBody>
                    <a:bodyPr/>
                    <a:lstStyle/>
                    <a:p>
                      <a:pPr algn="ctr"/>
                      <a:r>
                        <a:rPr lang="en-US" sz="3200" b="1" dirty="0" smtClean="0">
                          <a:solidFill>
                            <a:schemeClr val="tx1"/>
                          </a:solidFill>
                          <a:latin typeface="Times New Roman" pitchFamily="18" charset="0"/>
                          <a:cs typeface="Times New Roman" pitchFamily="18" charset="0"/>
                        </a:rPr>
                        <a:t>connector</a:t>
                      </a:r>
                      <a:endParaRPr lang="en-US" sz="3200" b="1" dirty="0">
                        <a:solidFill>
                          <a:schemeClr val="tx1"/>
                        </a:solidFill>
                        <a:latin typeface="Times New Roman" pitchFamily="18" charset="0"/>
                        <a:cs typeface="Times New Roman" pitchFamily="18" charset="0"/>
                      </a:endParaRPr>
                    </a:p>
                  </a:txBody>
                  <a:tcPr anchor="ctr">
                    <a:solidFill>
                      <a:srgbClr val="00B0F0"/>
                    </a:solidFill>
                  </a:tcPr>
                </a:tc>
                <a:tc>
                  <a:txBody>
                    <a:bodyPr/>
                    <a:lstStyle/>
                    <a:p>
                      <a:pPr algn="ctr"/>
                      <a:r>
                        <a:rPr lang="en-US" sz="3200" b="1" dirty="0" smtClean="0">
                          <a:solidFill>
                            <a:schemeClr val="tx1"/>
                          </a:solidFill>
                          <a:latin typeface="Times New Roman" pitchFamily="18" charset="0"/>
                          <a:cs typeface="Times New Roman" pitchFamily="18" charset="0"/>
                        </a:rPr>
                        <a:t>cadence</a:t>
                      </a:r>
                      <a:endParaRPr lang="en-US" sz="3200" b="1" dirty="0">
                        <a:solidFill>
                          <a:schemeClr val="tx1"/>
                        </a:solidFill>
                        <a:latin typeface="Times New Roman" pitchFamily="18" charset="0"/>
                        <a:cs typeface="Times New Roman" pitchFamily="18" charset="0"/>
                      </a:endParaRPr>
                    </a:p>
                  </a:txBody>
                  <a:tcPr anchor="ctr">
                    <a:solidFill>
                      <a:srgbClr val="00B0F0"/>
                    </a:solidFill>
                  </a:tcPr>
                </a:tc>
              </a:tr>
            </a:tbl>
          </a:graphicData>
        </a:graphic>
      </p:graphicFrame>
      <p:graphicFrame>
        <p:nvGraphicFramePr>
          <p:cNvPr id="5" name="Table 4"/>
          <p:cNvGraphicFramePr>
            <a:graphicFrameLocks noGrp="1"/>
          </p:cNvGraphicFramePr>
          <p:nvPr/>
        </p:nvGraphicFramePr>
        <p:xfrm>
          <a:off x="685800" y="3276600"/>
          <a:ext cx="7620000" cy="2438400"/>
        </p:xfrm>
        <a:graphic>
          <a:graphicData uri="http://schemas.openxmlformats.org/drawingml/2006/table">
            <a:tbl>
              <a:tblPr firstRow="1" bandRow="1">
                <a:effectLst>
                  <a:innerShdw blurRad="63500" dist="50800" dir="2700000">
                    <a:prstClr val="black">
                      <a:alpha val="50000"/>
                    </a:prstClr>
                  </a:innerShdw>
                </a:effectLst>
                <a:tableStyleId>{5C22544A-7EE6-4342-B048-85BDC9FD1C3A}</a:tableStyleId>
              </a:tblPr>
              <a:tblGrid>
                <a:gridCol w="3810000"/>
                <a:gridCol w="3810000"/>
              </a:tblGrid>
              <a:tr h="1219200">
                <a:tc>
                  <a:txBody>
                    <a:bodyPr/>
                    <a:lstStyle/>
                    <a:p>
                      <a:pPr algn="ctr"/>
                      <a:r>
                        <a:rPr lang="en-US" sz="3200" dirty="0" err="1" smtClean="0">
                          <a:solidFill>
                            <a:schemeClr val="tx1"/>
                          </a:solidFill>
                          <a:latin typeface="Times New Roman" pitchFamily="18" charset="0"/>
                          <a:cs typeface="Times New Roman" pitchFamily="18" charset="0"/>
                        </a:rPr>
                        <a:t>Missasauga</a:t>
                      </a:r>
                      <a:r>
                        <a:rPr lang="en-US" sz="3200" dirty="0" smtClean="0">
                          <a:solidFill>
                            <a:schemeClr val="tx1"/>
                          </a:solidFill>
                          <a:latin typeface="Times New Roman" pitchFamily="18" charset="0"/>
                          <a:cs typeface="Times New Roman" pitchFamily="18" charset="0"/>
                        </a:rPr>
                        <a:t> rattlesnakes</a:t>
                      </a:r>
                      <a:endParaRPr lang="en-US" sz="3200" dirty="0">
                        <a:solidFill>
                          <a:schemeClr val="tx1"/>
                        </a:solidFill>
                        <a:latin typeface="Times New Roman" pitchFamily="18" charset="0"/>
                        <a:cs typeface="Times New Roman" pitchFamily="18" charset="0"/>
                      </a:endParaRPr>
                    </a:p>
                  </a:txBody>
                  <a:tcPr anchor="ctr">
                    <a:solidFill>
                      <a:srgbClr val="00B0F0"/>
                    </a:solidFill>
                  </a:tcPr>
                </a:tc>
                <a:tc>
                  <a:txBody>
                    <a:bodyPr/>
                    <a:lstStyle/>
                    <a:p>
                      <a:pPr algn="ctr"/>
                      <a:r>
                        <a:rPr lang="en-US" sz="3200" dirty="0" smtClean="0">
                          <a:solidFill>
                            <a:schemeClr val="tx1"/>
                          </a:solidFill>
                          <a:latin typeface="Times New Roman" pitchFamily="18" charset="0"/>
                          <a:cs typeface="Times New Roman" pitchFamily="18" charset="0"/>
                        </a:rPr>
                        <a:t>Eat brown bread</a:t>
                      </a:r>
                      <a:endParaRPr lang="en-US" sz="3200" dirty="0">
                        <a:solidFill>
                          <a:schemeClr val="tx1"/>
                        </a:solidFill>
                        <a:latin typeface="Times New Roman" pitchFamily="18" charset="0"/>
                        <a:cs typeface="Times New Roman" pitchFamily="18" charset="0"/>
                      </a:endParaRPr>
                    </a:p>
                  </a:txBody>
                  <a:tcPr anchor="ctr">
                    <a:solidFill>
                      <a:srgbClr val="00B0F0"/>
                    </a:solidFill>
                  </a:tcPr>
                </a:tc>
              </a:tr>
              <a:tr h="1219200">
                <a:tc>
                  <a:txBody>
                    <a:bodyPr/>
                    <a:lstStyle/>
                    <a:p>
                      <a:pPr algn="ctr"/>
                      <a:r>
                        <a:rPr lang="en-US" sz="3200" b="1" dirty="0" smtClean="0">
                          <a:solidFill>
                            <a:schemeClr val="tx1"/>
                          </a:solidFill>
                          <a:latin typeface="Times New Roman" pitchFamily="18" charset="0"/>
                          <a:cs typeface="Times New Roman" pitchFamily="18" charset="0"/>
                        </a:rPr>
                        <a:t>If one bites you</a:t>
                      </a:r>
                      <a:endParaRPr lang="en-US" sz="3200" b="1" dirty="0">
                        <a:solidFill>
                          <a:schemeClr val="tx1"/>
                        </a:solidFill>
                        <a:latin typeface="Times New Roman" pitchFamily="18" charset="0"/>
                        <a:cs typeface="Times New Roman" pitchFamily="18" charset="0"/>
                      </a:endParaRPr>
                    </a:p>
                  </a:txBody>
                  <a:tcPr anchor="ctr">
                    <a:solidFill>
                      <a:srgbClr val="00B0F0"/>
                    </a:solidFill>
                  </a:tcPr>
                </a:tc>
                <a:tc>
                  <a:txBody>
                    <a:bodyPr/>
                    <a:lstStyle/>
                    <a:p>
                      <a:pPr algn="ctr"/>
                      <a:r>
                        <a:rPr lang="en-US" sz="3200" b="1" dirty="0" smtClean="0">
                          <a:solidFill>
                            <a:schemeClr val="tx1"/>
                          </a:solidFill>
                          <a:latin typeface="Times New Roman" pitchFamily="18" charset="0"/>
                          <a:cs typeface="Times New Roman" pitchFamily="18" charset="0"/>
                        </a:rPr>
                        <a:t>You’ll wind up dead.</a:t>
                      </a:r>
                      <a:endParaRPr lang="en-US" sz="3200" b="1" dirty="0">
                        <a:solidFill>
                          <a:schemeClr val="tx1"/>
                        </a:solidFill>
                        <a:latin typeface="Times New Roman" pitchFamily="18" charset="0"/>
                        <a:cs typeface="Times New Roman" pitchFamily="18" charset="0"/>
                      </a:endParaRPr>
                    </a:p>
                  </a:txBody>
                  <a:tcPr anchor="ctr">
                    <a:solidFill>
                      <a:srgbClr val="00B0F0"/>
                    </a:solidFill>
                  </a:tcPr>
                </a:tc>
              </a:tr>
            </a:tbl>
          </a:graphicData>
        </a:graphic>
      </p:graphicFrame>
      <p:sp>
        <p:nvSpPr>
          <p:cNvPr id="6" name="TextBox 5"/>
          <p:cNvSpPr txBox="1"/>
          <p:nvPr/>
        </p:nvSpPr>
        <p:spPr>
          <a:xfrm>
            <a:off x="741613" y="685800"/>
            <a:ext cx="7763087" cy="2246769"/>
          </a:xfrm>
          <a:prstGeom prst="rect">
            <a:avLst/>
          </a:prstGeom>
          <a:noFill/>
        </p:spPr>
        <p:txBody>
          <a:bodyPr wrap="none" rtlCol="0">
            <a:spAutoFit/>
          </a:bodyPr>
          <a:lstStyle/>
          <a:p>
            <a:r>
              <a:rPr lang="en-US" sz="6000" dirty="0" smtClean="0">
                <a:solidFill>
                  <a:schemeClr val="bg1"/>
                </a:solidFill>
              </a:rPr>
              <a:t>Iconic Building Blocks</a:t>
            </a:r>
          </a:p>
          <a:p>
            <a:pPr algn="ctr"/>
            <a:r>
              <a:rPr lang="en-US" sz="4000" dirty="0" smtClean="0">
                <a:solidFill>
                  <a:srgbClr val="FFFF00"/>
                </a:solidFill>
              </a:rPr>
              <a:t>If you make them longer than two,</a:t>
            </a:r>
          </a:p>
          <a:p>
            <a:pPr algn="ctr"/>
            <a:r>
              <a:rPr lang="en-US" sz="4000" dirty="0" smtClean="0">
                <a:solidFill>
                  <a:srgbClr val="FFFF00"/>
                </a:solidFill>
              </a:rPr>
              <a:t>You’ve left them nothing to do!</a:t>
            </a:r>
            <a:endParaRPr lang="en-US" sz="4000" dirty="0">
              <a:solidFill>
                <a:srgbClr val="FFFF0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313</Words>
  <Application>Microsoft Office PowerPoint</Application>
  <PresentationFormat>On-screen Show (4:3)</PresentationFormat>
  <Paragraphs>120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Authentic Assessment</vt:lpstr>
      <vt:lpstr>Let’s go on a journey!  Where  shall we go?    Pick some places on the planet,  There’s so much to know.    Travel to the continents,  There’s  so much to see.  Get  your luggage loaded up.  Come with me! </vt:lpstr>
      <vt:lpstr>Five Reasons to Assess</vt:lpstr>
      <vt:lpstr>Rubric Structure</vt:lpstr>
      <vt:lpstr>Music Skill Criteria</vt:lpstr>
      <vt:lpstr>Seating Chart/Riser Rows</vt:lpstr>
      <vt:lpstr>Slide 7</vt:lpstr>
      <vt:lpstr>Student-led imitation- “pair/share” format   Four-beat patterns are analyzed for purpose: connector or cadence.    </vt:lpstr>
      <vt:lpstr>Slide 9</vt:lpstr>
      <vt:lpstr>Improvisation Rubric</vt:lpstr>
      <vt:lpstr>Slide 11</vt:lpstr>
      <vt:lpstr>Demonstrating mastery…</vt:lpstr>
      <vt:lpstr>Slide 13</vt:lpstr>
      <vt:lpstr>Slide 14</vt:lpstr>
      <vt:lpstr>Teaching Process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in Music Class</dc:title>
  <dc:creator>Brian</dc:creator>
  <cp:lastModifiedBy>Brian</cp:lastModifiedBy>
  <cp:revision>71</cp:revision>
  <dcterms:created xsi:type="dcterms:W3CDTF">2012-01-10T23:43:59Z</dcterms:created>
  <dcterms:modified xsi:type="dcterms:W3CDTF">2014-03-03T20:12:12Z</dcterms:modified>
</cp:coreProperties>
</file>